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71" r:id="rId4"/>
    <p:sldId id="286" r:id="rId5"/>
    <p:sldId id="259" r:id="rId6"/>
    <p:sldId id="285" r:id="rId7"/>
    <p:sldId id="279" r:id="rId8"/>
    <p:sldId id="287" r:id="rId9"/>
    <p:sldId id="257" r:id="rId10"/>
    <p:sldId id="264" r:id="rId11"/>
    <p:sldId id="288" r:id="rId12"/>
    <p:sldId id="290" r:id="rId13"/>
    <p:sldId id="291" r:id="rId14"/>
    <p:sldId id="292" r:id="rId15"/>
    <p:sldId id="293" r:id="rId16"/>
    <p:sldId id="265" r:id="rId17"/>
    <p:sldId id="260" r:id="rId18"/>
    <p:sldId id="294" r:id="rId19"/>
    <p:sldId id="295" r:id="rId20"/>
    <p:sldId id="297" r:id="rId21"/>
    <p:sldId id="298" r:id="rId22"/>
    <p:sldId id="261" r:id="rId23"/>
    <p:sldId id="262" r:id="rId24"/>
    <p:sldId id="263" r:id="rId25"/>
    <p:sldId id="273" r:id="rId26"/>
    <p:sldId id="266" r:id="rId27"/>
    <p:sldId id="272" r:id="rId28"/>
    <p:sldId id="276" r:id="rId29"/>
    <p:sldId id="274" r:id="rId30"/>
    <p:sldId id="278" r:id="rId31"/>
    <p:sldId id="283" r:id="rId32"/>
    <p:sldId id="284" r:id="rId33"/>
    <p:sldId id="27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c174e9009930e7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FEC"/>
    <a:srgbClr val="EAF0F6"/>
    <a:srgbClr val="DDDFEC"/>
    <a:srgbClr val="CCE6AE"/>
    <a:srgbClr val="9ACD4C"/>
    <a:srgbClr val="347C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9"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91723-6A40-4C57-BDC0-D0FD6A6412DA}" type="doc">
      <dgm:prSet loTypeId="urn:microsoft.com/office/officeart/2005/8/layout/process1" loCatId="process" qsTypeId="urn:microsoft.com/office/officeart/2005/8/quickstyle/3d3" qsCatId="3D" csTypeId="urn:microsoft.com/office/officeart/2005/8/colors/colorful1" csCatId="colorful" phldr="1"/>
      <dgm:spPr/>
    </dgm:pt>
    <dgm:pt modelId="{B12B67DE-1300-44B0-AE56-2A88BD3999A5}">
      <dgm:prSet phldrT="[Metin]" custT="1"/>
      <dgm:spPr/>
      <dgm:t>
        <a:bodyPr/>
        <a:lstStyle/>
        <a:p>
          <a:r>
            <a:rPr lang="tr-TR" sz="1800" b="1" dirty="0">
              <a:latin typeface="Calibri" panose="020F0502020204030204" pitchFamily="34" charset="0"/>
              <a:cs typeface="Calibri" panose="020F0502020204030204" pitchFamily="34" charset="0"/>
            </a:rPr>
            <a:t>Harcama Yetkilisi</a:t>
          </a:r>
        </a:p>
      </dgm:t>
    </dgm:pt>
    <dgm:pt modelId="{17E70E42-C99D-4A09-87AE-CAEE9DF164C9}" type="parTrans" cxnId="{1A68B8D6-B26F-4438-8B8C-0CE1574E99FE}">
      <dgm:prSet/>
      <dgm:spPr/>
      <dgm:t>
        <a:bodyPr/>
        <a:lstStyle/>
        <a:p>
          <a:endParaRPr lang="tr-TR" sz="1200" b="1"/>
        </a:p>
      </dgm:t>
    </dgm:pt>
    <dgm:pt modelId="{933D2764-326C-4922-9638-B3F141BE1EBA}" type="sibTrans" cxnId="{1A68B8D6-B26F-4438-8B8C-0CE1574E99FE}">
      <dgm:prSet custT="1"/>
      <dgm:spPr/>
      <dgm:t>
        <a:bodyPr/>
        <a:lstStyle/>
        <a:p>
          <a:endParaRPr lang="tr-TR" sz="1200" b="1"/>
        </a:p>
      </dgm:t>
    </dgm:pt>
    <dgm:pt modelId="{78B161FF-EA6F-4677-9DED-2B0872271D4F}">
      <dgm:prSet phldrT="[Metin]" custT="1"/>
      <dgm:spPr/>
      <dgm:t>
        <a:bodyPr/>
        <a:lstStyle/>
        <a:p>
          <a:r>
            <a:rPr lang="tr-TR" sz="1400" b="1" dirty="0">
              <a:latin typeface="Calibri" panose="020F0502020204030204" pitchFamily="34" charset="0"/>
              <a:cs typeface="Calibri" panose="020F0502020204030204" pitchFamily="34" charset="0"/>
            </a:rPr>
            <a:t>Birim Faaliyet Raporu</a:t>
          </a:r>
        </a:p>
      </dgm:t>
    </dgm:pt>
    <dgm:pt modelId="{53EC6916-A0F4-4BA1-90B0-D5204F1AAC31}" type="parTrans" cxnId="{AD80769D-546F-475D-A0CE-A679548DA122}">
      <dgm:prSet/>
      <dgm:spPr/>
      <dgm:t>
        <a:bodyPr/>
        <a:lstStyle/>
        <a:p>
          <a:endParaRPr lang="tr-TR" sz="1200" b="1"/>
        </a:p>
      </dgm:t>
    </dgm:pt>
    <dgm:pt modelId="{6A407501-4256-40E5-B3FD-FF83075C8F10}" type="sibTrans" cxnId="{AD80769D-546F-475D-A0CE-A679548DA122}">
      <dgm:prSet custT="1"/>
      <dgm:spPr/>
      <dgm:t>
        <a:bodyPr/>
        <a:lstStyle/>
        <a:p>
          <a:endParaRPr lang="tr-TR" sz="1200" b="1"/>
        </a:p>
      </dgm:t>
    </dgm:pt>
    <dgm:pt modelId="{4046C428-8944-4CD6-B28A-D4F7B53B3A2B}">
      <dgm:prSet phldrT="[Metin]" custT="1"/>
      <dgm:spPr/>
      <dgm:t>
        <a:bodyPr/>
        <a:lstStyle/>
        <a:p>
          <a:pPr algn="ctr">
            <a:lnSpc>
              <a:spcPct val="100000"/>
            </a:lnSpc>
            <a:spcAft>
              <a:spcPts val="0"/>
            </a:spcAft>
          </a:pPr>
          <a:r>
            <a:rPr lang="tr-TR" sz="1400" b="1" dirty="0">
              <a:latin typeface="Calibri" panose="020F0502020204030204" pitchFamily="34" charset="0"/>
              <a:cs typeface="Calibri" panose="020F0502020204030204" pitchFamily="34" charset="0"/>
            </a:rPr>
            <a:t>Üst Yönetici</a:t>
          </a:r>
          <a:endParaRPr lang="tr-TR" sz="1200" b="1" dirty="0">
            <a:latin typeface="Calibri" panose="020F0502020204030204" pitchFamily="34" charset="0"/>
            <a:cs typeface="Calibri" panose="020F0502020204030204" pitchFamily="34" charset="0"/>
          </a:endParaRPr>
        </a:p>
      </dgm:t>
    </dgm:pt>
    <dgm:pt modelId="{CBF7CAF5-59B9-47B8-A24C-D66CCA7D33E6}" type="sibTrans" cxnId="{780881CD-0328-465A-88C7-67807E1A4E4D}">
      <dgm:prSet/>
      <dgm:spPr/>
      <dgm:t>
        <a:bodyPr/>
        <a:lstStyle/>
        <a:p>
          <a:endParaRPr lang="tr-TR" sz="1200" b="1"/>
        </a:p>
      </dgm:t>
    </dgm:pt>
    <dgm:pt modelId="{59419A14-FEED-4104-B5DB-55C783EEFB06}" type="parTrans" cxnId="{780881CD-0328-465A-88C7-67807E1A4E4D}">
      <dgm:prSet/>
      <dgm:spPr/>
      <dgm:t>
        <a:bodyPr/>
        <a:lstStyle/>
        <a:p>
          <a:endParaRPr lang="tr-TR" sz="1200" b="1"/>
        </a:p>
      </dgm:t>
    </dgm:pt>
    <dgm:pt modelId="{0CE9E9CA-DB07-47C1-8DBB-E3FCA73B0BE8}" type="pres">
      <dgm:prSet presAssocID="{A1191723-6A40-4C57-BDC0-D0FD6A6412DA}" presName="Name0" presStyleCnt="0">
        <dgm:presLayoutVars>
          <dgm:dir/>
          <dgm:resizeHandles val="exact"/>
        </dgm:presLayoutVars>
      </dgm:prSet>
      <dgm:spPr/>
    </dgm:pt>
    <dgm:pt modelId="{7C6B74AB-B637-4B57-89E4-2A064579E527}" type="pres">
      <dgm:prSet presAssocID="{B12B67DE-1300-44B0-AE56-2A88BD3999A5}" presName="node" presStyleLbl="node1" presStyleIdx="0" presStyleCnt="3" custLinFactNeighborX="1118" custLinFactNeighborY="10329">
        <dgm:presLayoutVars>
          <dgm:bulletEnabled val="1"/>
        </dgm:presLayoutVars>
      </dgm:prSet>
      <dgm:spPr/>
    </dgm:pt>
    <dgm:pt modelId="{FAA06C53-615F-443F-9EBD-7F3D4A1B4FBD}" type="pres">
      <dgm:prSet presAssocID="{933D2764-326C-4922-9638-B3F141BE1EBA}" presName="sibTrans" presStyleLbl="sibTrans2D1" presStyleIdx="0" presStyleCnt="2" custScaleX="185727"/>
      <dgm:spPr/>
    </dgm:pt>
    <dgm:pt modelId="{435C0DB1-063B-4C42-B6F5-046C5E84D552}" type="pres">
      <dgm:prSet presAssocID="{933D2764-326C-4922-9638-B3F141BE1EBA}" presName="connectorText" presStyleLbl="sibTrans2D1" presStyleIdx="0" presStyleCnt="2"/>
      <dgm:spPr/>
    </dgm:pt>
    <dgm:pt modelId="{89269457-10E1-4412-BCD7-60114C1A65CA}" type="pres">
      <dgm:prSet presAssocID="{78B161FF-EA6F-4677-9DED-2B0872271D4F}" presName="node" presStyleLbl="node1" presStyleIdx="1" presStyleCnt="3" custLinFactNeighborX="4098" custLinFactNeighborY="-20226">
        <dgm:presLayoutVars>
          <dgm:bulletEnabled val="1"/>
        </dgm:presLayoutVars>
      </dgm:prSet>
      <dgm:spPr/>
    </dgm:pt>
    <dgm:pt modelId="{2E900584-DBA6-4646-B4F3-5BE6F4447DD7}" type="pres">
      <dgm:prSet presAssocID="{6A407501-4256-40E5-B3FD-FF83075C8F10}" presName="sibTrans" presStyleLbl="sibTrans2D1" presStyleIdx="1" presStyleCnt="2" custScaleX="179726"/>
      <dgm:spPr/>
    </dgm:pt>
    <dgm:pt modelId="{DE942765-509A-4E62-8F38-DD437398C4EA}" type="pres">
      <dgm:prSet presAssocID="{6A407501-4256-40E5-B3FD-FF83075C8F10}" presName="connectorText" presStyleLbl="sibTrans2D1" presStyleIdx="1" presStyleCnt="2"/>
      <dgm:spPr/>
    </dgm:pt>
    <dgm:pt modelId="{4CFF34C8-36B1-40CF-90FA-E86DA64D4F57}" type="pres">
      <dgm:prSet presAssocID="{4046C428-8944-4CD6-B28A-D4F7B53B3A2B}" presName="node" presStyleLbl="node1" presStyleIdx="2" presStyleCnt="3" custScaleX="99736">
        <dgm:presLayoutVars>
          <dgm:bulletEnabled val="1"/>
        </dgm:presLayoutVars>
      </dgm:prSet>
      <dgm:spPr/>
    </dgm:pt>
  </dgm:ptLst>
  <dgm:cxnLst>
    <dgm:cxn modelId="{93E95500-1281-446E-A804-9CF8B0873F63}" type="presOf" srcId="{6A407501-4256-40E5-B3FD-FF83075C8F10}" destId="{DE942765-509A-4E62-8F38-DD437398C4EA}" srcOrd="1" destOrd="0" presId="urn:microsoft.com/office/officeart/2005/8/layout/process1"/>
    <dgm:cxn modelId="{BB0B8507-1BD3-4083-9ECE-584314DBAC41}" type="presOf" srcId="{933D2764-326C-4922-9638-B3F141BE1EBA}" destId="{435C0DB1-063B-4C42-B6F5-046C5E84D552}" srcOrd="1" destOrd="0" presId="urn:microsoft.com/office/officeart/2005/8/layout/process1"/>
    <dgm:cxn modelId="{F425BB23-C637-4F55-BBA9-49AA9279A8D9}" type="presOf" srcId="{4046C428-8944-4CD6-B28A-D4F7B53B3A2B}" destId="{4CFF34C8-36B1-40CF-90FA-E86DA64D4F57}" srcOrd="0" destOrd="0" presId="urn:microsoft.com/office/officeart/2005/8/layout/process1"/>
    <dgm:cxn modelId="{431D8641-3C77-4FD8-9627-311AE82A5994}" type="presOf" srcId="{933D2764-326C-4922-9638-B3F141BE1EBA}" destId="{FAA06C53-615F-443F-9EBD-7F3D4A1B4FBD}" srcOrd="0" destOrd="0" presId="urn:microsoft.com/office/officeart/2005/8/layout/process1"/>
    <dgm:cxn modelId="{AD80769D-546F-475D-A0CE-A679548DA122}" srcId="{A1191723-6A40-4C57-BDC0-D0FD6A6412DA}" destId="{78B161FF-EA6F-4677-9DED-2B0872271D4F}" srcOrd="1" destOrd="0" parTransId="{53EC6916-A0F4-4BA1-90B0-D5204F1AAC31}" sibTransId="{6A407501-4256-40E5-B3FD-FF83075C8F10}"/>
    <dgm:cxn modelId="{3B5E5BC2-968B-4E07-AC2A-044C9E55D18F}" type="presOf" srcId="{B12B67DE-1300-44B0-AE56-2A88BD3999A5}" destId="{7C6B74AB-B637-4B57-89E4-2A064579E527}" srcOrd="0" destOrd="0" presId="urn:microsoft.com/office/officeart/2005/8/layout/process1"/>
    <dgm:cxn modelId="{780881CD-0328-465A-88C7-67807E1A4E4D}" srcId="{A1191723-6A40-4C57-BDC0-D0FD6A6412DA}" destId="{4046C428-8944-4CD6-B28A-D4F7B53B3A2B}" srcOrd="2" destOrd="0" parTransId="{59419A14-FEED-4104-B5DB-55C783EEFB06}" sibTransId="{CBF7CAF5-59B9-47B8-A24C-D66CCA7D33E6}"/>
    <dgm:cxn modelId="{3DA57CCF-D9A0-48D5-8AD3-8B67DE09F268}" type="presOf" srcId="{6A407501-4256-40E5-B3FD-FF83075C8F10}" destId="{2E900584-DBA6-4646-B4F3-5BE6F4447DD7}" srcOrd="0" destOrd="0" presId="urn:microsoft.com/office/officeart/2005/8/layout/process1"/>
    <dgm:cxn modelId="{1A68B8D6-B26F-4438-8B8C-0CE1574E99FE}" srcId="{A1191723-6A40-4C57-BDC0-D0FD6A6412DA}" destId="{B12B67DE-1300-44B0-AE56-2A88BD3999A5}" srcOrd="0" destOrd="0" parTransId="{17E70E42-C99D-4A09-87AE-CAEE9DF164C9}" sibTransId="{933D2764-326C-4922-9638-B3F141BE1EBA}"/>
    <dgm:cxn modelId="{7024AEE3-A476-4EED-B127-4A9C80618E52}" type="presOf" srcId="{78B161FF-EA6F-4677-9DED-2B0872271D4F}" destId="{89269457-10E1-4412-BCD7-60114C1A65CA}" srcOrd="0" destOrd="0" presId="urn:microsoft.com/office/officeart/2005/8/layout/process1"/>
    <dgm:cxn modelId="{99EB9CEF-E383-4F93-980F-387E57B3C427}" type="presOf" srcId="{A1191723-6A40-4C57-BDC0-D0FD6A6412DA}" destId="{0CE9E9CA-DB07-47C1-8DBB-E3FCA73B0BE8}" srcOrd="0" destOrd="0" presId="urn:microsoft.com/office/officeart/2005/8/layout/process1"/>
    <dgm:cxn modelId="{3D296B08-C5AB-4BDB-A304-A6DBCC25DEB4}" type="presParOf" srcId="{0CE9E9CA-DB07-47C1-8DBB-E3FCA73B0BE8}" destId="{7C6B74AB-B637-4B57-89E4-2A064579E527}" srcOrd="0" destOrd="0" presId="urn:microsoft.com/office/officeart/2005/8/layout/process1"/>
    <dgm:cxn modelId="{2B39B97D-90B4-43CF-BB0A-0A3C12FF4EE9}" type="presParOf" srcId="{0CE9E9CA-DB07-47C1-8DBB-E3FCA73B0BE8}" destId="{FAA06C53-615F-443F-9EBD-7F3D4A1B4FBD}" srcOrd="1" destOrd="0" presId="urn:microsoft.com/office/officeart/2005/8/layout/process1"/>
    <dgm:cxn modelId="{F9F5421F-F7C1-4040-8BC5-565B121F61A4}" type="presParOf" srcId="{FAA06C53-615F-443F-9EBD-7F3D4A1B4FBD}" destId="{435C0DB1-063B-4C42-B6F5-046C5E84D552}" srcOrd="0" destOrd="0" presId="urn:microsoft.com/office/officeart/2005/8/layout/process1"/>
    <dgm:cxn modelId="{D485B348-E4C8-4445-960E-765EA9722DBE}" type="presParOf" srcId="{0CE9E9CA-DB07-47C1-8DBB-E3FCA73B0BE8}" destId="{89269457-10E1-4412-BCD7-60114C1A65CA}" srcOrd="2" destOrd="0" presId="urn:microsoft.com/office/officeart/2005/8/layout/process1"/>
    <dgm:cxn modelId="{57E8EE5D-516A-49F8-A072-BE4A611617D5}" type="presParOf" srcId="{0CE9E9CA-DB07-47C1-8DBB-E3FCA73B0BE8}" destId="{2E900584-DBA6-4646-B4F3-5BE6F4447DD7}" srcOrd="3" destOrd="0" presId="urn:microsoft.com/office/officeart/2005/8/layout/process1"/>
    <dgm:cxn modelId="{108BA54C-AAE7-4455-91F0-36FA231C2084}" type="presParOf" srcId="{2E900584-DBA6-4646-B4F3-5BE6F4447DD7}" destId="{DE942765-509A-4E62-8F38-DD437398C4EA}" srcOrd="0" destOrd="0" presId="urn:microsoft.com/office/officeart/2005/8/layout/process1"/>
    <dgm:cxn modelId="{6ECD1472-3B5F-4C21-B75A-70F8D2C59F65}" type="presParOf" srcId="{0CE9E9CA-DB07-47C1-8DBB-E3FCA73B0BE8}" destId="{4CFF34C8-36B1-40CF-90FA-E86DA64D4F5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191723-6A40-4C57-BDC0-D0FD6A6412DA}" type="doc">
      <dgm:prSet loTypeId="urn:microsoft.com/office/officeart/2005/8/layout/process1" loCatId="process" qsTypeId="urn:microsoft.com/office/officeart/2005/8/quickstyle/3d3" qsCatId="3D" csTypeId="urn:microsoft.com/office/officeart/2005/8/colors/colorful1" csCatId="colorful" phldr="1"/>
      <dgm:spPr/>
    </dgm:pt>
    <dgm:pt modelId="{B12B67DE-1300-44B0-AE56-2A88BD3999A5}">
      <dgm:prSet phldrT="[Metin]" custT="1"/>
      <dgm:spPr/>
      <dgm:t>
        <a:bodyPr/>
        <a:lstStyle/>
        <a:p>
          <a:r>
            <a:rPr lang="tr-TR" sz="1800" b="1" dirty="0">
              <a:latin typeface="Calibri" panose="020F0502020204030204" pitchFamily="34" charset="0"/>
              <a:cs typeface="Calibri" panose="020F0502020204030204" pitchFamily="34" charset="0"/>
            </a:rPr>
            <a:t>Üst Yönetici</a:t>
          </a:r>
        </a:p>
      </dgm:t>
    </dgm:pt>
    <dgm:pt modelId="{17E70E42-C99D-4A09-87AE-CAEE9DF164C9}" type="parTrans" cxnId="{1A68B8D6-B26F-4438-8B8C-0CE1574E99FE}">
      <dgm:prSet/>
      <dgm:spPr/>
      <dgm:t>
        <a:bodyPr/>
        <a:lstStyle/>
        <a:p>
          <a:endParaRPr lang="tr-TR" sz="1200"/>
        </a:p>
      </dgm:t>
    </dgm:pt>
    <dgm:pt modelId="{933D2764-326C-4922-9638-B3F141BE1EBA}" type="sibTrans" cxnId="{1A68B8D6-B26F-4438-8B8C-0CE1574E99FE}">
      <dgm:prSet custT="1"/>
      <dgm:spPr/>
      <dgm:t>
        <a:bodyPr/>
        <a:lstStyle/>
        <a:p>
          <a:endParaRPr lang="tr-TR" sz="1200"/>
        </a:p>
      </dgm:t>
    </dgm:pt>
    <dgm:pt modelId="{78B161FF-EA6F-4677-9DED-2B0872271D4F}">
      <dgm:prSet phldrT="[Metin]" custT="1"/>
      <dgm:spPr/>
      <dgm:t>
        <a:bodyPr/>
        <a:lstStyle/>
        <a:p>
          <a:r>
            <a:rPr lang="tr-TR" sz="1400" b="1" dirty="0">
              <a:latin typeface="Calibri" panose="020F0502020204030204" pitchFamily="34" charset="0"/>
              <a:cs typeface="Calibri" panose="020F0502020204030204" pitchFamily="34" charset="0"/>
            </a:rPr>
            <a:t>İdare Faaliyet Raporu</a:t>
          </a:r>
        </a:p>
      </dgm:t>
    </dgm:pt>
    <dgm:pt modelId="{53EC6916-A0F4-4BA1-90B0-D5204F1AAC31}" type="parTrans" cxnId="{AD80769D-546F-475D-A0CE-A679548DA122}">
      <dgm:prSet/>
      <dgm:spPr/>
      <dgm:t>
        <a:bodyPr/>
        <a:lstStyle/>
        <a:p>
          <a:endParaRPr lang="tr-TR" sz="1200"/>
        </a:p>
      </dgm:t>
    </dgm:pt>
    <dgm:pt modelId="{6A407501-4256-40E5-B3FD-FF83075C8F10}" type="sibTrans" cxnId="{AD80769D-546F-475D-A0CE-A679548DA122}">
      <dgm:prSet custT="1"/>
      <dgm:spPr/>
      <dgm:t>
        <a:bodyPr/>
        <a:lstStyle/>
        <a:p>
          <a:endParaRPr lang="tr-TR" sz="1200"/>
        </a:p>
      </dgm:t>
    </dgm:pt>
    <dgm:pt modelId="{4046C428-8944-4CD6-B28A-D4F7B53B3A2B}">
      <dgm:prSet phldrT="[Metin]" custT="1"/>
      <dgm:spPr/>
      <dgm:t>
        <a:bodyPr/>
        <a:lstStyle/>
        <a:p>
          <a:pPr algn="ctr">
            <a:lnSpc>
              <a:spcPct val="100000"/>
            </a:lnSpc>
            <a:spcAft>
              <a:spcPts val="0"/>
            </a:spcAft>
          </a:pPr>
          <a:endParaRPr lang="tr-TR" sz="1400" b="1" dirty="0">
            <a:solidFill>
              <a:schemeClr val="bg1"/>
            </a:solidFill>
          </a:endParaRPr>
        </a:p>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Kamuoyu</a:t>
          </a:r>
          <a:br>
            <a:rPr lang="tr-TR" sz="1400" b="1" dirty="0">
              <a:solidFill>
                <a:schemeClr val="bg1"/>
              </a:solidFill>
              <a:latin typeface="Calibri" panose="020F0502020204030204" pitchFamily="34" charset="0"/>
              <a:cs typeface="Calibri" panose="020F0502020204030204" pitchFamily="34" charset="0"/>
            </a:rPr>
          </a:br>
          <a:r>
            <a:rPr lang="tr-TR" sz="1400" b="1" dirty="0">
              <a:solidFill>
                <a:schemeClr val="bg1"/>
              </a:solidFill>
              <a:latin typeface="Calibri" panose="020F0502020204030204" pitchFamily="34" charset="0"/>
              <a:cs typeface="Calibri" panose="020F0502020204030204" pitchFamily="34" charset="0"/>
            </a:rPr>
            <a:t>Cumhurbaşkanlığı</a:t>
          </a:r>
        </a:p>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Sayıştay</a:t>
          </a:r>
        </a:p>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YÖK</a:t>
          </a:r>
        </a:p>
        <a:p>
          <a:pPr algn="ctr">
            <a:lnSpc>
              <a:spcPct val="90000"/>
            </a:lnSpc>
            <a:spcAft>
              <a:spcPct val="35000"/>
            </a:spcAft>
          </a:pPr>
          <a:endParaRPr lang="tr-TR" sz="1200" dirty="0"/>
        </a:p>
      </dgm:t>
    </dgm:pt>
    <dgm:pt modelId="{59419A14-FEED-4104-B5DB-55C783EEFB06}" type="parTrans" cxnId="{780881CD-0328-465A-88C7-67807E1A4E4D}">
      <dgm:prSet/>
      <dgm:spPr/>
      <dgm:t>
        <a:bodyPr/>
        <a:lstStyle/>
        <a:p>
          <a:endParaRPr lang="tr-TR" sz="1200"/>
        </a:p>
      </dgm:t>
    </dgm:pt>
    <dgm:pt modelId="{CBF7CAF5-59B9-47B8-A24C-D66CCA7D33E6}" type="sibTrans" cxnId="{780881CD-0328-465A-88C7-67807E1A4E4D}">
      <dgm:prSet/>
      <dgm:spPr/>
      <dgm:t>
        <a:bodyPr/>
        <a:lstStyle/>
        <a:p>
          <a:endParaRPr lang="tr-TR" sz="1200"/>
        </a:p>
      </dgm:t>
    </dgm:pt>
    <dgm:pt modelId="{0CE9E9CA-DB07-47C1-8DBB-E3FCA73B0BE8}" type="pres">
      <dgm:prSet presAssocID="{A1191723-6A40-4C57-BDC0-D0FD6A6412DA}" presName="Name0" presStyleCnt="0">
        <dgm:presLayoutVars>
          <dgm:dir/>
          <dgm:resizeHandles val="exact"/>
        </dgm:presLayoutVars>
      </dgm:prSet>
      <dgm:spPr/>
    </dgm:pt>
    <dgm:pt modelId="{7C6B74AB-B637-4B57-89E4-2A064579E527}" type="pres">
      <dgm:prSet presAssocID="{B12B67DE-1300-44B0-AE56-2A88BD3999A5}" presName="node" presStyleLbl="node1" presStyleIdx="0" presStyleCnt="3" custLinFactY="17797" custLinFactNeighborX="-1389" custLinFactNeighborY="100000">
        <dgm:presLayoutVars>
          <dgm:bulletEnabled val="1"/>
        </dgm:presLayoutVars>
      </dgm:prSet>
      <dgm:spPr/>
    </dgm:pt>
    <dgm:pt modelId="{FAA06C53-615F-443F-9EBD-7F3D4A1B4FBD}" type="pres">
      <dgm:prSet presAssocID="{933D2764-326C-4922-9638-B3F141BE1EBA}" presName="sibTrans" presStyleLbl="sibTrans2D1" presStyleIdx="0" presStyleCnt="2" custScaleX="185727"/>
      <dgm:spPr/>
    </dgm:pt>
    <dgm:pt modelId="{435C0DB1-063B-4C42-B6F5-046C5E84D552}" type="pres">
      <dgm:prSet presAssocID="{933D2764-326C-4922-9638-B3F141BE1EBA}" presName="connectorText" presStyleLbl="sibTrans2D1" presStyleIdx="0" presStyleCnt="2"/>
      <dgm:spPr/>
    </dgm:pt>
    <dgm:pt modelId="{89269457-10E1-4412-BCD7-60114C1A65CA}" type="pres">
      <dgm:prSet presAssocID="{78B161FF-EA6F-4677-9DED-2B0872271D4F}" presName="node" presStyleLbl="node1" presStyleIdx="1" presStyleCnt="3">
        <dgm:presLayoutVars>
          <dgm:bulletEnabled val="1"/>
        </dgm:presLayoutVars>
      </dgm:prSet>
      <dgm:spPr/>
    </dgm:pt>
    <dgm:pt modelId="{2E900584-DBA6-4646-B4F3-5BE6F4447DD7}" type="pres">
      <dgm:prSet presAssocID="{6A407501-4256-40E5-B3FD-FF83075C8F10}" presName="sibTrans" presStyleLbl="sibTrans2D1" presStyleIdx="1" presStyleCnt="2" custScaleX="179726"/>
      <dgm:spPr/>
    </dgm:pt>
    <dgm:pt modelId="{DE942765-509A-4E62-8F38-DD437398C4EA}" type="pres">
      <dgm:prSet presAssocID="{6A407501-4256-40E5-B3FD-FF83075C8F10}" presName="connectorText" presStyleLbl="sibTrans2D1" presStyleIdx="1" presStyleCnt="2"/>
      <dgm:spPr/>
    </dgm:pt>
    <dgm:pt modelId="{4CFF34C8-36B1-40CF-90FA-E86DA64D4F57}" type="pres">
      <dgm:prSet presAssocID="{4046C428-8944-4CD6-B28A-D4F7B53B3A2B}" presName="node" presStyleLbl="node1" presStyleIdx="2" presStyleCnt="3" custScaleX="99736">
        <dgm:presLayoutVars>
          <dgm:bulletEnabled val="1"/>
        </dgm:presLayoutVars>
      </dgm:prSet>
      <dgm:spPr/>
    </dgm:pt>
  </dgm:ptLst>
  <dgm:cxnLst>
    <dgm:cxn modelId="{93E95500-1281-446E-A804-9CF8B0873F63}" type="presOf" srcId="{6A407501-4256-40E5-B3FD-FF83075C8F10}" destId="{DE942765-509A-4E62-8F38-DD437398C4EA}" srcOrd="1" destOrd="0" presId="urn:microsoft.com/office/officeart/2005/8/layout/process1"/>
    <dgm:cxn modelId="{BB0B8507-1BD3-4083-9ECE-584314DBAC41}" type="presOf" srcId="{933D2764-326C-4922-9638-B3F141BE1EBA}" destId="{435C0DB1-063B-4C42-B6F5-046C5E84D552}" srcOrd="1" destOrd="0" presId="urn:microsoft.com/office/officeart/2005/8/layout/process1"/>
    <dgm:cxn modelId="{F425BB23-C637-4F55-BBA9-49AA9279A8D9}" type="presOf" srcId="{4046C428-8944-4CD6-B28A-D4F7B53B3A2B}" destId="{4CFF34C8-36B1-40CF-90FA-E86DA64D4F57}" srcOrd="0" destOrd="0" presId="urn:microsoft.com/office/officeart/2005/8/layout/process1"/>
    <dgm:cxn modelId="{431D8641-3C77-4FD8-9627-311AE82A5994}" type="presOf" srcId="{933D2764-326C-4922-9638-B3F141BE1EBA}" destId="{FAA06C53-615F-443F-9EBD-7F3D4A1B4FBD}" srcOrd="0" destOrd="0" presId="urn:microsoft.com/office/officeart/2005/8/layout/process1"/>
    <dgm:cxn modelId="{AD80769D-546F-475D-A0CE-A679548DA122}" srcId="{A1191723-6A40-4C57-BDC0-D0FD6A6412DA}" destId="{78B161FF-EA6F-4677-9DED-2B0872271D4F}" srcOrd="1" destOrd="0" parTransId="{53EC6916-A0F4-4BA1-90B0-D5204F1AAC31}" sibTransId="{6A407501-4256-40E5-B3FD-FF83075C8F10}"/>
    <dgm:cxn modelId="{3B5E5BC2-968B-4E07-AC2A-044C9E55D18F}" type="presOf" srcId="{B12B67DE-1300-44B0-AE56-2A88BD3999A5}" destId="{7C6B74AB-B637-4B57-89E4-2A064579E527}" srcOrd="0" destOrd="0" presId="urn:microsoft.com/office/officeart/2005/8/layout/process1"/>
    <dgm:cxn modelId="{780881CD-0328-465A-88C7-67807E1A4E4D}" srcId="{A1191723-6A40-4C57-BDC0-D0FD6A6412DA}" destId="{4046C428-8944-4CD6-B28A-D4F7B53B3A2B}" srcOrd="2" destOrd="0" parTransId="{59419A14-FEED-4104-B5DB-55C783EEFB06}" sibTransId="{CBF7CAF5-59B9-47B8-A24C-D66CCA7D33E6}"/>
    <dgm:cxn modelId="{3DA57CCF-D9A0-48D5-8AD3-8B67DE09F268}" type="presOf" srcId="{6A407501-4256-40E5-B3FD-FF83075C8F10}" destId="{2E900584-DBA6-4646-B4F3-5BE6F4447DD7}" srcOrd="0" destOrd="0" presId="urn:microsoft.com/office/officeart/2005/8/layout/process1"/>
    <dgm:cxn modelId="{1A68B8D6-B26F-4438-8B8C-0CE1574E99FE}" srcId="{A1191723-6A40-4C57-BDC0-D0FD6A6412DA}" destId="{B12B67DE-1300-44B0-AE56-2A88BD3999A5}" srcOrd="0" destOrd="0" parTransId="{17E70E42-C99D-4A09-87AE-CAEE9DF164C9}" sibTransId="{933D2764-326C-4922-9638-B3F141BE1EBA}"/>
    <dgm:cxn modelId="{7024AEE3-A476-4EED-B127-4A9C80618E52}" type="presOf" srcId="{78B161FF-EA6F-4677-9DED-2B0872271D4F}" destId="{89269457-10E1-4412-BCD7-60114C1A65CA}" srcOrd="0" destOrd="0" presId="urn:microsoft.com/office/officeart/2005/8/layout/process1"/>
    <dgm:cxn modelId="{99EB9CEF-E383-4F93-980F-387E57B3C427}" type="presOf" srcId="{A1191723-6A40-4C57-BDC0-D0FD6A6412DA}" destId="{0CE9E9CA-DB07-47C1-8DBB-E3FCA73B0BE8}" srcOrd="0" destOrd="0" presId="urn:microsoft.com/office/officeart/2005/8/layout/process1"/>
    <dgm:cxn modelId="{3D296B08-C5AB-4BDB-A304-A6DBCC25DEB4}" type="presParOf" srcId="{0CE9E9CA-DB07-47C1-8DBB-E3FCA73B0BE8}" destId="{7C6B74AB-B637-4B57-89E4-2A064579E527}" srcOrd="0" destOrd="0" presId="urn:microsoft.com/office/officeart/2005/8/layout/process1"/>
    <dgm:cxn modelId="{2B39B97D-90B4-43CF-BB0A-0A3C12FF4EE9}" type="presParOf" srcId="{0CE9E9CA-DB07-47C1-8DBB-E3FCA73B0BE8}" destId="{FAA06C53-615F-443F-9EBD-7F3D4A1B4FBD}" srcOrd="1" destOrd="0" presId="urn:microsoft.com/office/officeart/2005/8/layout/process1"/>
    <dgm:cxn modelId="{F9F5421F-F7C1-4040-8BC5-565B121F61A4}" type="presParOf" srcId="{FAA06C53-615F-443F-9EBD-7F3D4A1B4FBD}" destId="{435C0DB1-063B-4C42-B6F5-046C5E84D552}" srcOrd="0" destOrd="0" presId="urn:microsoft.com/office/officeart/2005/8/layout/process1"/>
    <dgm:cxn modelId="{D485B348-E4C8-4445-960E-765EA9722DBE}" type="presParOf" srcId="{0CE9E9CA-DB07-47C1-8DBB-E3FCA73B0BE8}" destId="{89269457-10E1-4412-BCD7-60114C1A65CA}" srcOrd="2" destOrd="0" presId="urn:microsoft.com/office/officeart/2005/8/layout/process1"/>
    <dgm:cxn modelId="{57E8EE5D-516A-49F8-A072-BE4A611617D5}" type="presParOf" srcId="{0CE9E9CA-DB07-47C1-8DBB-E3FCA73B0BE8}" destId="{2E900584-DBA6-4646-B4F3-5BE6F4447DD7}" srcOrd="3" destOrd="0" presId="urn:microsoft.com/office/officeart/2005/8/layout/process1"/>
    <dgm:cxn modelId="{108BA54C-AAE7-4455-91F0-36FA231C2084}" type="presParOf" srcId="{2E900584-DBA6-4646-B4F3-5BE6F4447DD7}" destId="{DE942765-509A-4E62-8F38-DD437398C4EA}" srcOrd="0" destOrd="0" presId="urn:microsoft.com/office/officeart/2005/8/layout/process1"/>
    <dgm:cxn modelId="{6ECD1472-3B5F-4C21-B75A-70F8D2C59F65}" type="presParOf" srcId="{0CE9E9CA-DB07-47C1-8DBB-E3FCA73B0BE8}" destId="{4CFF34C8-36B1-40CF-90FA-E86DA64D4F57}"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191723-6A40-4C57-BDC0-D0FD6A6412DA}" type="doc">
      <dgm:prSet loTypeId="urn:microsoft.com/office/officeart/2005/8/layout/process1" loCatId="process" qsTypeId="urn:microsoft.com/office/officeart/2005/8/quickstyle/3d3" qsCatId="3D" csTypeId="urn:microsoft.com/office/officeart/2005/8/colors/colorful1" csCatId="colorful" phldr="1"/>
      <dgm:spPr/>
    </dgm:pt>
    <dgm:pt modelId="{B12B67DE-1300-44B0-AE56-2A88BD3999A5}">
      <dgm:prSet phldrT="[Metin]" custT="1"/>
      <dgm:spPr/>
      <dgm:t>
        <a:bodyPr/>
        <a:lstStyle/>
        <a:p>
          <a:r>
            <a:rPr lang="tr-TR" sz="1600" b="1" dirty="0">
              <a:latin typeface="Calibri" panose="020F0502020204030204" pitchFamily="34" charset="0"/>
              <a:cs typeface="Calibri" panose="020F0502020204030204" pitchFamily="34" charset="0"/>
            </a:rPr>
            <a:t>Cumhurbaşkanlığı</a:t>
          </a:r>
        </a:p>
      </dgm:t>
    </dgm:pt>
    <dgm:pt modelId="{17E70E42-C99D-4A09-87AE-CAEE9DF164C9}" type="parTrans" cxnId="{1A68B8D6-B26F-4438-8B8C-0CE1574E99FE}">
      <dgm:prSet/>
      <dgm:spPr/>
      <dgm:t>
        <a:bodyPr/>
        <a:lstStyle/>
        <a:p>
          <a:endParaRPr lang="tr-TR" sz="1200" b="1"/>
        </a:p>
      </dgm:t>
    </dgm:pt>
    <dgm:pt modelId="{933D2764-326C-4922-9638-B3F141BE1EBA}" type="sibTrans" cxnId="{1A68B8D6-B26F-4438-8B8C-0CE1574E99FE}">
      <dgm:prSet custT="1"/>
      <dgm:spPr/>
      <dgm:t>
        <a:bodyPr/>
        <a:lstStyle/>
        <a:p>
          <a:endParaRPr lang="tr-TR" sz="1200" b="1"/>
        </a:p>
      </dgm:t>
    </dgm:pt>
    <dgm:pt modelId="{78B161FF-EA6F-4677-9DED-2B0872271D4F}">
      <dgm:prSet phldrT="[Metin]" custT="1"/>
      <dgm:spPr/>
      <dgm:t>
        <a:bodyPr/>
        <a:lstStyle/>
        <a:p>
          <a:r>
            <a:rPr lang="tr-TR" sz="1400" b="1" dirty="0">
              <a:latin typeface="Calibri" panose="020F0502020204030204" pitchFamily="34" charset="0"/>
              <a:cs typeface="Calibri" panose="020F0502020204030204" pitchFamily="34" charset="0"/>
            </a:rPr>
            <a:t>Genel Faaliyet Raporu</a:t>
          </a:r>
        </a:p>
      </dgm:t>
    </dgm:pt>
    <dgm:pt modelId="{53EC6916-A0F4-4BA1-90B0-D5204F1AAC31}" type="parTrans" cxnId="{AD80769D-546F-475D-A0CE-A679548DA122}">
      <dgm:prSet/>
      <dgm:spPr/>
      <dgm:t>
        <a:bodyPr/>
        <a:lstStyle/>
        <a:p>
          <a:endParaRPr lang="tr-TR" sz="1200" b="1"/>
        </a:p>
      </dgm:t>
    </dgm:pt>
    <dgm:pt modelId="{6A407501-4256-40E5-B3FD-FF83075C8F10}" type="sibTrans" cxnId="{AD80769D-546F-475D-A0CE-A679548DA122}">
      <dgm:prSet custT="1"/>
      <dgm:spPr/>
      <dgm:t>
        <a:bodyPr/>
        <a:lstStyle/>
        <a:p>
          <a:endParaRPr lang="tr-TR" sz="1200" b="1"/>
        </a:p>
      </dgm:t>
    </dgm:pt>
    <dgm:pt modelId="{4046C428-8944-4CD6-B28A-D4F7B53B3A2B}">
      <dgm:prSet phldrT="[Metin]" custT="1"/>
      <dgm:spPr/>
      <dgm:t>
        <a:bodyPr/>
        <a:lstStyle/>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Kamuoyu</a:t>
          </a:r>
        </a:p>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Sayıştay</a:t>
          </a:r>
        </a:p>
        <a:p>
          <a:pPr algn="ctr">
            <a:lnSpc>
              <a:spcPct val="90000"/>
            </a:lnSpc>
            <a:spcAft>
              <a:spcPct val="35000"/>
            </a:spcAft>
          </a:pPr>
          <a:endParaRPr lang="tr-TR" sz="1200" b="1" dirty="0"/>
        </a:p>
      </dgm:t>
    </dgm:pt>
    <dgm:pt modelId="{59419A14-FEED-4104-B5DB-55C783EEFB06}" type="parTrans" cxnId="{780881CD-0328-465A-88C7-67807E1A4E4D}">
      <dgm:prSet/>
      <dgm:spPr/>
      <dgm:t>
        <a:bodyPr/>
        <a:lstStyle/>
        <a:p>
          <a:endParaRPr lang="tr-TR" sz="1200" b="1"/>
        </a:p>
      </dgm:t>
    </dgm:pt>
    <dgm:pt modelId="{CBF7CAF5-59B9-47B8-A24C-D66CCA7D33E6}" type="sibTrans" cxnId="{780881CD-0328-465A-88C7-67807E1A4E4D}">
      <dgm:prSet/>
      <dgm:spPr/>
      <dgm:t>
        <a:bodyPr/>
        <a:lstStyle/>
        <a:p>
          <a:endParaRPr lang="tr-TR" sz="1200" b="1"/>
        </a:p>
      </dgm:t>
    </dgm:pt>
    <dgm:pt modelId="{0CE9E9CA-DB07-47C1-8DBB-E3FCA73B0BE8}" type="pres">
      <dgm:prSet presAssocID="{A1191723-6A40-4C57-BDC0-D0FD6A6412DA}" presName="Name0" presStyleCnt="0">
        <dgm:presLayoutVars>
          <dgm:dir/>
          <dgm:resizeHandles val="exact"/>
        </dgm:presLayoutVars>
      </dgm:prSet>
      <dgm:spPr/>
    </dgm:pt>
    <dgm:pt modelId="{7C6B74AB-B637-4B57-89E4-2A064579E527}" type="pres">
      <dgm:prSet presAssocID="{B12B67DE-1300-44B0-AE56-2A88BD3999A5}" presName="node" presStyleLbl="node1" presStyleIdx="0" presStyleCnt="3" custLinFactY="7489" custLinFactNeighborX="-20741" custLinFactNeighborY="100000">
        <dgm:presLayoutVars>
          <dgm:bulletEnabled val="1"/>
        </dgm:presLayoutVars>
      </dgm:prSet>
      <dgm:spPr/>
    </dgm:pt>
    <dgm:pt modelId="{FAA06C53-615F-443F-9EBD-7F3D4A1B4FBD}" type="pres">
      <dgm:prSet presAssocID="{933D2764-326C-4922-9638-B3F141BE1EBA}" presName="sibTrans" presStyleLbl="sibTrans2D1" presStyleIdx="0" presStyleCnt="2" custScaleX="185727"/>
      <dgm:spPr/>
    </dgm:pt>
    <dgm:pt modelId="{435C0DB1-063B-4C42-B6F5-046C5E84D552}" type="pres">
      <dgm:prSet presAssocID="{933D2764-326C-4922-9638-B3F141BE1EBA}" presName="connectorText" presStyleLbl="sibTrans2D1" presStyleIdx="0" presStyleCnt="2"/>
      <dgm:spPr/>
    </dgm:pt>
    <dgm:pt modelId="{89269457-10E1-4412-BCD7-60114C1A65CA}" type="pres">
      <dgm:prSet presAssocID="{78B161FF-EA6F-4677-9DED-2B0872271D4F}" presName="node" presStyleLbl="node1" presStyleIdx="1" presStyleCnt="3" custLinFactNeighborY="1355">
        <dgm:presLayoutVars>
          <dgm:bulletEnabled val="1"/>
        </dgm:presLayoutVars>
      </dgm:prSet>
      <dgm:spPr/>
    </dgm:pt>
    <dgm:pt modelId="{2E900584-DBA6-4646-B4F3-5BE6F4447DD7}" type="pres">
      <dgm:prSet presAssocID="{6A407501-4256-40E5-B3FD-FF83075C8F10}" presName="sibTrans" presStyleLbl="sibTrans2D1" presStyleIdx="1" presStyleCnt="2" custScaleX="179726"/>
      <dgm:spPr/>
    </dgm:pt>
    <dgm:pt modelId="{DE942765-509A-4E62-8F38-DD437398C4EA}" type="pres">
      <dgm:prSet presAssocID="{6A407501-4256-40E5-B3FD-FF83075C8F10}" presName="connectorText" presStyleLbl="sibTrans2D1" presStyleIdx="1" presStyleCnt="2"/>
      <dgm:spPr/>
    </dgm:pt>
    <dgm:pt modelId="{4CFF34C8-36B1-40CF-90FA-E86DA64D4F57}" type="pres">
      <dgm:prSet presAssocID="{4046C428-8944-4CD6-B28A-D4F7B53B3A2B}" presName="node" presStyleLbl="node1" presStyleIdx="2" presStyleCnt="3" custScaleX="99736" custLinFactY="13656" custLinFactNeighborX="510" custLinFactNeighborY="100000">
        <dgm:presLayoutVars>
          <dgm:bulletEnabled val="1"/>
        </dgm:presLayoutVars>
      </dgm:prSet>
      <dgm:spPr/>
    </dgm:pt>
  </dgm:ptLst>
  <dgm:cxnLst>
    <dgm:cxn modelId="{93E95500-1281-446E-A804-9CF8B0873F63}" type="presOf" srcId="{6A407501-4256-40E5-B3FD-FF83075C8F10}" destId="{DE942765-509A-4E62-8F38-DD437398C4EA}" srcOrd="1" destOrd="0" presId="urn:microsoft.com/office/officeart/2005/8/layout/process1"/>
    <dgm:cxn modelId="{BB0B8507-1BD3-4083-9ECE-584314DBAC41}" type="presOf" srcId="{933D2764-326C-4922-9638-B3F141BE1EBA}" destId="{435C0DB1-063B-4C42-B6F5-046C5E84D552}" srcOrd="1" destOrd="0" presId="urn:microsoft.com/office/officeart/2005/8/layout/process1"/>
    <dgm:cxn modelId="{F425BB23-C637-4F55-BBA9-49AA9279A8D9}" type="presOf" srcId="{4046C428-8944-4CD6-B28A-D4F7B53B3A2B}" destId="{4CFF34C8-36B1-40CF-90FA-E86DA64D4F57}" srcOrd="0" destOrd="0" presId="urn:microsoft.com/office/officeart/2005/8/layout/process1"/>
    <dgm:cxn modelId="{431D8641-3C77-4FD8-9627-311AE82A5994}" type="presOf" srcId="{933D2764-326C-4922-9638-B3F141BE1EBA}" destId="{FAA06C53-615F-443F-9EBD-7F3D4A1B4FBD}" srcOrd="0" destOrd="0" presId="urn:microsoft.com/office/officeart/2005/8/layout/process1"/>
    <dgm:cxn modelId="{AD80769D-546F-475D-A0CE-A679548DA122}" srcId="{A1191723-6A40-4C57-BDC0-D0FD6A6412DA}" destId="{78B161FF-EA6F-4677-9DED-2B0872271D4F}" srcOrd="1" destOrd="0" parTransId="{53EC6916-A0F4-4BA1-90B0-D5204F1AAC31}" sibTransId="{6A407501-4256-40E5-B3FD-FF83075C8F10}"/>
    <dgm:cxn modelId="{3B5E5BC2-968B-4E07-AC2A-044C9E55D18F}" type="presOf" srcId="{B12B67DE-1300-44B0-AE56-2A88BD3999A5}" destId="{7C6B74AB-B637-4B57-89E4-2A064579E527}" srcOrd="0" destOrd="0" presId="urn:microsoft.com/office/officeart/2005/8/layout/process1"/>
    <dgm:cxn modelId="{780881CD-0328-465A-88C7-67807E1A4E4D}" srcId="{A1191723-6A40-4C57-BDC0-D0FD6A6412DA}" destId="{4046C428-8944-4CD6-B28A-D4F7B53B3A2B}" srcOrd="2" destOrd="0" parTransId="{59419A14-FEED-4104-B5DB-55C783EEFB06}" sibTransId="{CBF7CAF5-59B9-47B8-A24C-D66CCA7D33E6}"/>
    <dgm:cxn modelId="{3DA57CCF-D9A0-48D5-8AD3-8B67DE09F268}" type="presOf" srcId="{6A407501-4256-40E5-B3FD-FF83075C8F10}" destId="{2E900584-DBA6-4646-B4F3-5BE6F4447DD7}" srcOrd="0" destOrd="0" presId="urn:microsoft.com/office/officeart/2005/8/layout/process1"/>
    <dgm:cxn modelId="{1A68B8D6-B26F-4438-8B8C-0CE1574E99FE}" srcId="{A1191723-6A40-4C57-BDC0-D0FD6A6412DA}" destId="{B12B67DE-1300-44B0-AE56-2A88BD3999A5}" srcOrd="0" destOrd="0" parTransId="{17E70E42-C99D-4A09-87AE-CAEE9DF164C9}" sibTransId="{933D2764-326C-4922-9638-B3F141BE1EBA}"/>
    <dgm:cxn modelId="{7024AEE3-A476-4EED-B127-4A9C80618E52}" type="presOf" srcId="{78B161FF-EA6F-4677-9DED-2B0872271D4F}" destId="{89269457-10E1-4412-BCD7-60114C1A65CA}" srcOrd="0" destOrd="0" presId="urn:microsoft.com/office/officeart/2005/8/layout/process1"/>
    <dgm:cxn modelId="{99EB9CEF-E383-4F93-980F-387E57B3C427}" type="presOf" srcId="{A1191723-6A40-4C57-BDC0-D0FD6A6412DA}" destId="{0CE9E9CA-DB07-47C1-8DBB-E3FCA73B0BE8}" srcOrd="0" destOrd="0" presId="urn:microsoft.com/office/officeart/2005/8/layout/process1"/>
    <dgm:cxn modelId="{3D296B08-C5AB-4BDB-A304-A6DBCC25DEB4}" type="presParOf" srcId="{0CE9E9CA-DB07-47C1-8DBB-E3FCA73B0BE8}" destId="{7C6B74AB-B637-4B57-89E4-2A064579E527}" srcOrd="0" destOrd="0" presId="urn:microsoft.com/office/officeart/2005/8/layout/process1"/>
    <dgm:cxn modelId="{2B39B97D-90B4-43CF-BB0A-0A3C12FF4EE9}" type="presParOf" srcId="{0CE9E9CA-DB07-47C1-8DBB-E3FCA73B0BE8}" destId="{FAA06C53-615F-443F-9EBD-7F3D4A1B4FBD}" srcOrd="1" destOrd="0" presId="urn:microsoft.com/office/officeart/2005/8/layout/process1"/>
    <dgm:cxn modelId="{F9F5421F-F7C1-4040-8BC5-565B121F61A4}" type="presParOf" srcId="{FAA06C53-615F-443F-9EBD-7F3D4A1B4FBD}" destId="{435C0DB1-063B-4C42-B6F5-046C5E84D552}" srcOrd="0" destOrd="0" presId="urn:microsoft.com/office/officeart/2005/8/layout/process1"/>
    <dgm:cxn modelId="{D485B348-E4C8-4445-960E-765EA9722DBE}" type="presParOf" srcId="{0CE9E9CA-DB07-47C1-8DBB-E3FCA73B0BE8}" destId="{89269457-10E1-4412-BCD7-60114C1A65CA}" srcOrd="2" destOrd="0" presId="urn:microsoft.com/office/officeart/2005/8/layout/process1"/>
    <dgm:cxn modelId="{57E8EE5D-516A-49F8-A072-BE4A611617D5}" type="presParOf" srcId="{0CE9E9CA-DB07-47C1-8DBB-E3FCA73B0BE8}" destId="{2E900584-DBA6-4646-B4F3-5BE6F4447DD7}" srcOrd="3" destOrd="0" presId="urn:microsoft.com/office/officeart/2005/8/layout/process1"/>
    <dgm:cxn modelId="{108BA54C-AAE7-4455-91F0-36FA231C2084}" type="presParOf" srcId="{2E900584-DBA6-4646-B4F3-5BE6F4447DD7}" destId="{DE942765-509A-4E62-8F38-DD437398C4EA}" srcOrd="0" destOrd="0" presId="urn:microsoft.com/office/officeart/2005/8/layout/process1"/>
    <dgm:cxn modelId="{6ECD1472-3B5F-4C21-B75A-70F8D2C59F65}" type="presParOf" srcId="{0CE9E9CA-DB07-47C1-8DBB-E3FCA73B0BE8}" destId="{4CFF34C8-36B1-40CF-90FA-E86DA64D4F57}"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191723-6A40-4C57-BDC0-D0FD6A6412DA}" type="doc">
      <dgm:prSet loTypeId="urn:microsoft.com/office/officeart/2005/8/layout/process1" loCatId="process" qsTypeId="urn:microsoft.com/office/officeart/2005/8/quickstyle/3d3" qsCatId="3D" csTypeId="urn:microsoft.com/office/officeart/2005/8/colors/colorful1" csCatId="colorful" phldr="1"/>
      <dgm:spPr/>
    </dgm:pt>
    <dgm:pt modelId="{78B161FF-EA6F-4677-9DED-2B0872271D4F}">
      <dgm:prSet phldrT="[Metin]" custT="1"/>
      <dgm:spPr/>
      <dgm:t>
        <a:bodyPr/>
        <a:lstStyle/>
        <a:p>
          <a:r>
            <a:rPr lang="tr-TR" sz="1300" b="1" dirty="0">
              <a:latin typeface="Calibri" panose="020F0502020204030204" pitchFamily="34" charset="0"/>
              <a:cs typeface="Calibri" panose="020F0502020204030204" pitchFamily="34" charset="0"/>
            </a:rPr>
            <a:t>İdare Faaliyet Raporları</a:t>
          </a:r>
        </a:p>
        <a:p>
          <a:r>
            <a:rPr lang="tr-TR" sz="1300" b="1" dirty="0">
              <a:latin typeface="Calibri" panose="020F0502020204030204" pitchFamily="34" charset="0"/>
              <a:cs typeface="Calibri" panose="020F0502020204030204" pitchFamily="34" charset="0"/>
            </a:rPr>
            <a:t>Genel Faaliyet Raporu</a:t>
          </a:r>
        </a:p>
      </dgm:t>
    </dgm:pt>
    <dgm:pt modelId="{53EC6916-A0F4-4BA1-90B0-D5204F1AAC31}" type="parTrans" cxnId="{AD80769D-546F-475D-A0CE-A679548DA122}">
      <dgm:prSet/>
      <dgm:spPr/>
      <dgm:t>
        <a:bodyPr/>
        <a:lstStyle/>
        <a:p>
          <a:endParaRPr lang="tr-TR" sz="1200" b="1"/>
        </a:p>
      </dgm:t>
    </dgm:pt>
    <dgm:pt modelId="{6A407501-4256-40E5-B3FD-FF83075C8F10}" type="sibTrans" cxnId="{AD80769D-546F-475D-A0CE-A679548DA122}">
      <dgm:prSet custT="1"/>
      <dgm:spPr/>
      <dgm:t>
        <a:bodyPr/>
        <a:lstStyle/>
        <a:p>
          <a:endParaRPr lang="tr-TR" sz="1200" b="1"/>
        </a:p>
      </dgm:t>
    </dgm:pt>
    <dgm:pt modelId="{4046C428-8944-4CD6-B28A-D4F7B53B3A2B}">
      <dgm:prSet phldrT="[Metin]" custT="1"/>
      <dgm:spPr/>
      <dgm:t>
        <a:bodyPr/>
        <a:lstStyle/>
        <a:p>
          <a:pPr algn="ctr">
            <a:lnSpc>
              <a:spcPct val="100000"/>
            </a:lnSpc>
            <a:spcAft>
              <a:spcPts val="0"/>
            </a:spcAft>
          </a:pPr>
          <a:endParaRPr lang="tr-TR" sz="1400" b="1" dirty="0">
            <a:solidFill>
              <a:schemeClr val="bg1"/>
            </a:solidFill>
          </a:endParaRPr>
        </a:p>
        <a:p>
          <a:pPr algn="ctr">
            <a:lnSpc>
              <a:spcPct val="100000"/>
            </a:lnSpc>
            <a:spcAft>
              <a:spcPts val="0"/>
            </a:spcAft>
          </a:pPr>
          <a:r>
            <a:rPr lang="tr-TR" sz="1400" b="1" dirty="0">
              <a:solidFill>
                <a:schemeClr val="bg1"/>
              </a:solidFill>
              <a:latin typeface="Calibri" panose="020F0502020204030204" pitchFamily="34" charset="0"/>
              <a:cs typeface="Calibri" panose="020F0502020204030204" pitchFamily="34" charset="0"/>
            </a:rPr>
            <a:t>TBMM</a:t>
          </a:r>
        </a:p>
        <a:p>
          <a:pPr algn="ctr">
            <a:lnSpc>
              <a:spcPct val="90000"/>
            </a:lnSpc>
            <a:spcAft>
              <a:spcPct val="35000"/>
            </a:spcAft>
          </a:pPr>
          <a:endParaRPr lang="tr-TR" sz="1200" b="1" dirty="0"/>
        </a:p>
      </dgm:t>
    </dgm:pt>
    <dgm:pt modelId="{59419A14-FEED-4104-B5DB-55C783EEFB06}" type="parTrans" cxnId="{780881CD-0328-465A-88C7-67807E1A4E4D}">
      <dgm:prSet/>
      <dgm:spPr/>
      <dgm:t>
        <a:bodyPr/>
        <a:lstStyle/>
        <a:p>
          <a:endParaRPr lang="tr-TR" sz="1200" b="1"/>
        </a:p>
      </dgm:t>
    </dgm:pt>
    <dgm:pt modelId="{CBF7CAF5-59B9-47B8-A24C-D66CCA7D33E6}" type="sibTrans" cxnId="{780881CD-0328-465A-88C7-67807E1A4E4D}">
      <dgm:prSet/>
      <dgm:spPr/>
      <dgm:t>
        <a:bodyPr/>
        <a:lstStyle/>
        <a:p>
          <a:endParaRPr lang="tr-TR" sz="1200" b="1"/>
        </a:p>
      </dgm:t>
    </dgm:pt>
    <dgm:pt modelId="{B12B67DE-1300-44B0-AE56-2A88BD3999A5}">
      <dgm:prSet phldrT="[Metin]" custT="1"/>
      <dgm:spPr/>
      <dgm:t>
        <a:bodyPr/>
        <a:lstStyle/>
        <a:p>
          <a:r>
            <a:rPr lang="tr-TR" sz="1800" b="1" dirty="0">
              <a:latin typeface="Calibri" panose="020F0502020204030204" pitchFamily="34" charset="0"/>
              <a:cs typeface="Calibri" panose="020F0502020204030204" pitchFamily="34" charset="0"/>
            </a:rPr>
            <a:t>Sayıştay</a:t>
          </a:r>
          <a:endParaRPr lang="tr-TR" sz="1600" b="1" dirty="0">
            <a:latin typeface="Calibri" panose="020F0502020204030204" pitchFamily="34" charset="0"/>
            <a:cs typeface="Calibri" panose="020F0502020204030204" pitchFamily="34" charset="0"/>
          </a:endParaRPr>
        </a:p>
      </dgm:t>
    </dgm:pt>
    <dgm:pt modelId="{933D2764-326C-4922-9638-B3F141BE1EBA}" type="sibTrans" cxnId="{1A68B8D6-B26F-4438-8B8C-0CE1574E99FE}">
      <dgm:prSet custT="1"/>
      <dgm:spPr/>
      <dgm:t>
        <a:bodyPr/>
        <a:lstStyle/>
        <a:p>
          <a:endParaRPr lang="tr-TR" sz="1200" b="1"/>
        </a:p>
      </dgm:t>
    </dgm:pt>
    <dgm:pt modelId="{17E70E42-C99D-4A09-87AE-CAEE9DF164C9}" type="parTrans" cxnId="{1A68B8D6-B26F-4438-8B8C-0CE1574E99FE}">
      <dgm:prSet/>
      <dgm:spPr/>
      <dgm:t>
        <a:bodyPr/>
        <a:lstStyle/>
        <a:p>
          <a:endParaRPr lang="tr-TR" sz="1200" b="1"/>
        </a:p>
      </dgm:t>
    </dgm:pt>
    <dgm:pt modelId="{0CE9E9CA-DB07-47C1-8DBB-E3FCA73B0BE8}" type="pres">
      <dgm:prSet presAssocID="{A1191723-6A40-4C57-BDC0-D0FD6A6412DA}" presName="Name0" presStyleCnt="0">
        <dgm:presLayoutVars>
          <dgm:dir/>
          <dgm:resizeHandles val="exact"/>
        </dgm:presLayoutVars>
      </dgm:prSet>
      <dgm:spPr/>
    </dgm:pt>
    <dgm:pt modelId="{7C6B74AB-B637-4B57-89E4-2A064579E527}" type="pres">
      <dgm:prSet presAssocID="{B12B67DE-1300-44B0-AE56-2A88BD3999A5}" presName="node" presStyleLbl="node1" presStyleIdx="0" presStyleCnt="3" custLinFactY="20916" custLinFactNeighborX="-11757" custLinFactNeighborY="100000">
        <dgm:presLayoutVars>
          <dgm:bulletEnabled val="1"/>
        </dgm:presLayoutVars>
      </dgm:prSet>
      <dgm:spPr/>
    </dgm:pt>
    <dgm:pt modelId="{FAA06C53-615F-443F-9EBD-7F3D4A1B4FBD}" type="pres">
      <dgm:prSet presAssocID="{933D2764-326C-4922-9638-B3F141BE1EBA}" presName="sibTrans" presStyleLbl="sibTrans2D1" presStyleIdx="0" presStyleCnt="2" custScaleX="185727"/>
      <dgm:spPr/>
    </dgm:pt>
    <dgm:pt modelId="{435C0DB1-063B-4C42-B6F5-046C5E84D552}" type="pres">
      <dgm:prSet presAssocID="{933D2764-326C-4922-9638-B3F141BE1EBA}" presName="connectorText" presStyleLbl="sibTrans2D1" presStyleIdx="0" presStyleCnt="2"/>
      <dgm:spPr/>
    </dgm:pt>
    <dgm:pt modelId="{89269457-10E1-4412-BCD7-60114C1A65CA}" type="pres">
      <dgm:prSet presAssocID="{78B161FF-EA6F-4677-9DED-2B0872271D4F}" presName="node" presStyleLbl="node1" presStyleIdx="1" presStyleCnt="3">
        <dgm:presLayoutVars>
          <dgm:bulletEnabled val="1"/>
        </dgm:presLayoutVars>
      </dgm:prSet>
      <dgm:spPr/>
    </dgm:pt>
    <dgm:pt modelId="{2E900584-DBA6-4646-B4F3-5BE6F4447DD7}" type="pres">
      <dgm:prSet presAssocID="{6A407501-4256-40E5-B3FD-FF83075C8F10}" presName="sibTrans" presStyleLbl="sibTrans2D1" presStyleIdx="1" presStyleCnt="2" custScaleX="179726"/>
      <dgm:spPr/>
    </dgm:pt>
    <dgm:pt modelId="{DE942765-509A-4E62-8F38-DD437398C4EA}" type="pres">
      <dgm:prSet presAssocID="{6A407501-4256-40E5-B3FD-FF83075C8F10}" presName="connectorText" presStyleLbl="sibTrans2D1" presStyleIdx="1" presStyleCnt="2"/>
      <dgm:spPr/>
    </dgm:pt>
    <dgm:pt modelId="{4CFF34C8-36B1-40CF-90FA-E86DA64D4F57}" type="pres">
      <dgm:prSet presAssocID="{4046C428-8944-4CD6-B28A-D4F7B53B3A2B}" presName="node" presStyleLbl="node1" presStyleIdx="2" presStyleCnt="3" custScaleX="99736" custLinFactY="13656" custLinFactNeighborX="510" custLinFactNeighborY="100000">
        <dgm:presLayoutVars>
          <dgm:bulletEnabled val="1"/>
        </dgm:presLayoutVars>
      </dgm:prSet>
      <dgm:spPr/>
    </dgm:pt>
  </dgm:ptLst>
  <dgm:cxnLst>
    <dgm:cxn modelId="{93E95500-1281-446E-A804-9CF8B0873F63}" type="presOf" srcId="{6A407501-4256-40E5-B3FD-FF83075C8F10}" destId="{DE942765-509A-4E62-8F38-DD437398C4EA}" srcOrd="1" destOrd="0" presId="urn:microsoft.com/office/officeart/2005/8/layout/process1"/>
    <dgm:cxn modelId="{BB0B8507-1BD3-4083-9ECE-584314DBAC41}" type="presOf" srcId="{933D2764-326C-4922-9638-B3F141BE1EBA}" destId="{435C0DB1-063B-4C42-B6F5-046C5E84D552}" srcOrd="1" destOrd="0" presId="urn:microsoft.com/office/officeart/2005/8/layout/process1"/>
    <dgm:cxn modelId="{F425BB23-C637-4F55-BBA9-49AA9279A8D9}" type="presOf" srcId="{4046C428-8944-4CD6-B28A-D4F7B53B3A2B}" destId="{4CFF34C8-36B1-40CF-90FA-E86DA64D4F57}" srcOrd="0" destOrd="0" presId="urn:microsoft.com/office/officeart/2005/8/layout/process1"/>
    <dgm:cxn modelId="{431D8641-3C77-4FD8-9627-311AE82A5994}" type="presOf" srcId="{933D2764-326C-4922-9638-B3F141BE1EBA}" destId="{FAA06C53-615F-443F-9EBD-7F3D4A1B4FBD}" srcOrd="0" destOrd="0" presId="urn:microsoft.com/office/officeart/2005/8/layout/process1"/>
    <dgm:cxn modelId="{AD80769D-546F-475D-A0CE-A679548DA122}" srcId="{A1191723-6A40-4C57-BDC0-D0FD6A6412DA}" destId="{78B161FF-EA6F-4677-9DED-2B0872271D4F}" srcOrd="1" destOrd="0" parTransId="{53EC6916-A0F4-4BA1-90B0-D5204F1AAC31}" sibTransId="{6A407501-4256-40E5-B3FD-FF83075C8F10}"/>
    <dgm:cxn modelId="{3B5E5BC2-968B-4E07-AC2A-044C9E55D18F}" type="presOf" srcId="{B12B67DE-1300-44B0-AE56-2A88BD3999A5}" destId="{7C6B74AB-B637-4B57-89E4-2A064579E527}" srcOrd="0" destOrd="0" presId="urn:microsoft.com/office/officeart/2005/8/layout/process1"/>
    <dgm:cxn modelId="{780881CD-0328-465A-88C7-67807E1A4E4D}" srcId="{A1191723-6A40-4C57-BDC0-D0FD6A6412DA}" destId="{4046C428-8944-4CD6-B28A-D4F7B53B3A2B}" srcOrd="2" destOrd="0" parTransId="{59419A14-FEED-4104-B5DB-55C783EEFB06}" sibTransId="{CBF7CAF5-59B9-47B8-A24C-D66CCA7D33E6}"/>
    <dgm:cxn modelId="{3DA57CCF-D9A0-48D5-8AD3-8B67DE09F268}" type="presOf" srcId="{6A407501-4256-40E5-B3FD-FF83075C8F10}" destId="{2E900584-DBA6-4646-B4F3-5BE6F4447DD7}" srcOrd="0" destOrd="0" presId="urn:microsoft.com/office/officeart/2005/8/layout/process1"/>
    <dgm:cxn modelId="{1A68B8D6-B26F-4438-8B8C-0CE1574E99FE}" srcId="{A1191723-6A40-4C57-BDC0-D0FD6A6412DA}" destId="{B12B67DE-1300-44B0-AE56-2A88BD3999A5}" srcOrd="0" destOrd="0" parTransId="{17E70E42-C99D-4A09-87AE-CAEE9DF164C9}" sibTransId="{933D2764-326C-4922-9638-B3F141BE1EBA}"/>
    <dgm:cxn modelId="{7024AEE3-A476-4EED-B127-4A9C80618E52}" type="presOf" srcId="{78B161FF-EA6F-4677-9DED-2B0872271D4F}" destId="{89269457-10E1-4412-BCD7-60114C1A65CA}" srcOrd="0" destOrd="0" presId="urn:microsoft.com/office/officeart/2005/8/layout/process1"/>
    <dgm:cxn modelId="{99EB9CEF-E383-4F93-980F-387E57B3C427}" type="presOf" srcId="{A1191723-6A40-4C57-BDC0-D0FD6A6412DA}" destId="{0CE9E9CA-DB07-47C1-8DBB-E3FCA73B0BE8}" srcOrd="0" destOrd="0" presId="urn:microsoft.com/office/officeart/2005/8/layout/process1"/>
    <dgm:cxn modelId="{3D296B08-C5AB-4BDB-A304-A6DBCC25DEB4}" type="presParOf" srcId="{0CE9E9CA-DB07-47C1-8DBB-E3FCA73B0BE8}" destId="{7C6B74AB-B637-4B57-89E4-2A064579E527}" srcOrd="0" destOrd="0" presId="urn:microsoft.com/office/officeart/2005/8/layout/process1"/>
    <dgm:cxn modelId="{2B39B97D-90B4-43CF-BB0A-0A3C12FF4EE9}" type="presParOf" srcId="{0CE9E9CA-DB07-47C1-8DBB-E3FCA73B0BE8}" destId="{FAA06C53-615F-443F-9EBD-7F3D4A1B4FBD}" srcOrd="1" destOrd="0" presId="urn:microsoft.com/office/officeart/2005/8/layout/process1"/>
    <dgm:cxn modelId="{F9F5421F-F7C1-4040-8BC5-565B121F61A4}" type="presParOf" srcId="{FAA06C53-615F-443F-9EBD-7F3D4A1B4FBD}" destId="{435C0DB1-063B-4C42-B6F5-046C5E84D552}" srcOrd="0" destOrd="0" presId="urn:microsoft.com/office/officeart/2005/8/layout/process1"/>
    <dgm:cxn modelId="{D485B348-E4C8-4445-960E-765EA9722DBE}" type="presParOf" srcId="{0CE9E9CA-DB07-47C1-8DBB-E3FCA73B0BE8}" destId="{89269457-10E1-4412-BCD7-60114C1A65CA}" srcOrd="2" destOrd="0" presId="urn:microsoft.com/office/officeart/2005/8/layout/process1"/>
    <dgm:cxn modelId="{57E8EE5D-516A-49F8-A072-BE4A611617D5}" type="presParOf" srcId="{0CE9E9CA-DB07-47C1-8DBB-E3FCA73B0BE8}" destId="{2E900584-DBA6-4646-B4F3-5BE6F4447DD7}" srcOrd="3" destOrd="0" presId="urn:microsoft.com/office/officeart/2005/8/layout/process1"/>
    <dgm:cxn modelId="{108BA54C-AAE7-4455-91F0-36FA231C2084}" type="presParOf" srcId="{2E900584-DBA6-4646-B4F3-5BE6F4447DD7}" destId="{DE942765-509A-4E62-8F38-DD437398C4EA}" srcOrd="0" destOrd="0" presId="urn:microsoft.com/office/officeart/2005/8/layout/process1"/>
    <dgm:cxn modelId="{6ECD1472-3B5F-4C21-B75A-70F8D2C59F65}" type="presParOf" srcId="{0CE9E9CA-DB07-47C1-8DBB-E3FCA73B0BE8}" destId="{4CFF34C8-36B1-40CF-90FA-E86DA64D4F57}" srcOrd="4"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191723-6A40-4C57-BDC0-D0FD6A6412DA}" type="doc">
      <dgm:prSet loTypeId="urn:microsoft.com/office/officeart/2005/8/layout/process1" loCatId="process" qsTypeId="urn:microsoft.com/office/officeart/2005/8/quickstyle/3d3" qsCatId="3D" csTypeId="urn:microsoft.com/office/officeart/2005/8/colors/colorful1" csCatId="colorful" phldr="1"/>
      <dgm:spPr/>
    </dgm:pt>
    <dgm:pt modelId="{B12B67DE-1300-44B0-AE56-2A88BD3999A5}">
      <dgm:prSet phldrT="[Metin]" custT="1"/>
      <dgm:spPr/>
      <dgm:t>
        <a:bodyPr/>
        <a:lstStyle/>
        <a:p>
          <a:pPr algn="ctr"/>
          <a:r>
            <a:rPr lang="tr-TR" sz="1800" b="1" dirty="0">
              <a:latin typeface="Calibri" panose="020F0502020204030204" pitchFamily="34" charset="0"/>
              <a:cs typeface="Calibri" panose="020F0502020204030204" pitchFamily="34" charset="0"/>
            </a:rPr>
            <a:t>TBMM</a:t>
          </a:r>
          <a:endParaRPr lang="tr-TR" sz="1600" b="1" dirty="0">
            <a:latin typeface="Calibri" panose="020F0502020204030204" pitchFamily="34" charset="0"/>
            <a:cs typeface="Calibri" panose="020F0502020204030204" pitchFamily="34" charset="0"/>
          </a:endParaRPr>
        </a:p>
      </dgm:t>
    </dgm:pt>
    <dgm:pt modelId="{17E70E42-C99D-4A09-87AE-CAEE9DF164C9}" type="parTrans" cxnId="{1A68B8D6-B26F-4438-8B8C-0CE1574E99FE}">
      <dgm:prSet/>
      <dgm:spPr/>
      <dgm:t>
        <a:bodyPr/>
        <a:lstStyle/>
        <a:p>
          <a:pPr algn="l"/>
          <a:endParaRPr lang="tr-TR" sz="1200"/>
        </a:p>
      </dgm:t>
    </dgm:pt>
    <dgm:pt modelId="{933D2764-326C-4922-9638-B3F141BE1EBA}" type="sibTrans" cxnId="{1A68B8D6-B26F-4438-8B8C-0CE1574E99FE}">
      <dgm:prSet custT="1"/>
      <dgm:spPr/>
      <dgm:t>
        <a:bodyPr/>
        <a:lstStyle/>
        <a:p>
          <a:pPr algn="l"/>
          <a:endParaRPr lang="tr-TR" sz="1200"/>
        </a:p>
      </dgm:t>
    </dgm:pt>
    <dgm:pt modelId="{4046C428-8944-4CD6-B28A-D4F7B53B3A2B}">
      <dgm:prSet phldrT="[Metin]" custT="1"/>
      <dgm:spPr/>
      <dgm:t>
        <a:bodyPr/>
        <a:lstStyle/>
        <a:p>
          <a:pPr algn="l">
            <a:lnSpc>
              <a:spcPct val="100000"/>
            </a:lnSpc>
            <a:spcAft>
              <a:spcPts val="0"/>
            </a:spcAft>
          </a:pPr>
          <a:endParaRPr lang="tr-TR" sz="1500" baseline="0" dirty="0"/>
        </a:p>
        <a:p>
          <a:pPr algn="just">
            <a:lnSpc>
              <a:spcPct val="100000"/>
            </a:lnSpc>
            <a:spcAft>
              <a:spcPts val="0"/>
            </a:spcAft>
          </a:pPr>
          <a:r>
            <a:rPr lang="tr-TR" sz="1500" b="1" baseline="0" dirty="0">
              <a:latin typeface="Calibri" panose="020F0502020204030204" pitchFamily="34" charset="0"/>
              <a:cs typeface="Calibri" panose="020F0502020204030204" pitchFamily="34" charset="0"/>
            </a:rPr>
            <a:t>1-) Bu raporlar ile genel uygunluk bildirimi komisyonlarda öncelikle görüşülür.</a:t>
          </a:r>
        </a:p>
        <a:p>
          <a:pPr algn="just">
            <a:lnSpc>
              <a:spcPct val="100000"/>
            </a:lnSpc>
            <a:spcAft>
              <a:spcPts val="0"/>
            </a:spcAft>
          </a:pPr>
          <a:r>
            <a:rPr lang="tr-TR" sz="1500" b="1" baseline="0" dirty="0">
              <a:latin typeface="Calibri" panose="020F0502020204030204" pitchFamily="34" charset="0"/>
              <a:cs typeface="Calibri" panose="020F0502020204030204" pitchFamily="34" charset="0"/>
            </a:rPr>
            <a:t>2-) TBMM’de, Sayıştay tarafından sunulan raporlar ve değerlendirmeler çerçevesinde, kamu kaynağının elde edilmesi ve kullanılmasına ilişkin kamu idarelerinin yönetim ve hesap verme sorumlulukları görüşülür. Bu görüşmelere ilgili bakanın diğer üst yöneticiler ve harcama yetkilileriyle birlikte katılması zorunludur.</a:t>
          </a:r>
        </a:p>
        <a:p>
          <a:pPr algn="just">
            <a:lnSpc>
              <a:spcPct val="100000"/>
            </a:lnSpc>
            <a:spcAft>
              <a:spcPts val="0"/>
            </a:spcAft>
          </a:pPr>
          <a:r>
            <a:rPr lang="tr-TR" sz="1500" b="1" baseline="0" dirty="0">
              <a:latin typeface="Calibri" panose="020F0502020204030204" pitchFamily="34" charset="0"/>
              <a:cs typeface="Calibri" panose="020F0502020204030204" pitchFamily="34" charset="0"/>
            </a:rPr>
            <a:t>3-) İdare faaliyet raporları, genel faaliyet raporu, dış denetim genel değerlendirme raporu ve kesin hesap kanun teklifi ile merkezi yönetim bütçe kanunu teklifi birlikte görüşülür. </a:t>
          </a:r>
          <a:endParaRPr lang="tr-TR" sz="1500" b="1" baseline="0" dirty="0">
            <a:solidFill>
              <a:schemeClr val="bg1"/>
            </a:solidFill>
            <a:latin typeface="Calibri" panose="020F0502020204030204" pitchFamily="34" charset="0"/>
            <a:cs typeface="Calibri" panose="020F0502020204030204" pitchFamily="34" charset="0"/>
          </a:endParaRPr>
        </a:p>
        <a:p>
          <a:pPr algn="l">
            <a:lnSpc>
              <a:spcPct val="90000"/>
            </a:lnSpc>
            <a:spcAft>
              <a:spcPts val="0"/>
            </a:spcAft>
          </a:pPr>
          <a:endParaRPr lang="tr-TR" sz="1500" dirty="0"/>
        </a:p>
      </dgm:t>
    </dgm:pt>
    <dgm:pt modelId="{59419A14-FEED-4104-B5DB-55C783EEFB06}" type="parTrans" cxnId="{780881CD-0328-465A-88C7-67807E1A4E4D}">
      <dgm:prSet/>
      <dgm:spPr/>
      <dgm:t>
        <a:bodyPr/>
        <a:lstStyle/>
        <a:p>
          <a:pPr algn="l"/>
          <a:endParaRPr lang="tr-TR" sz="1200"/>
        </a:p>
      </dgm:t>
    </dgm:pt>
    <dgm:pt modelId="{CBF7CAF5-59B9-47B8-A24C-D66CCA7D33E6}" type="sibTrans" cxnId="{780881CD-0328-465A-88C7-67807E1A4E4D}">
      <dgm:prSet/>
      <dgm:spPr/>
      <dgm:t>
        <a:bodyPr/>
        <a:lstStyle/>
        <a:p>
          <a:pPr algn="l"/>
          <a:endParaRPr lang="tr-TR" sz="1200"/>
        </a:p>
      </dgm:t>
    </dgm:pt>
    <dgm:pt modelId="{0CE9E9CA-DB07-47C1-8DBB-E3FCA73B0BE8}" type="pres">
      <dgm:prSet presAssocID="{A1191723-6A40-4C57-BDC0-D0FD6A6412DA}" presName="Name0" presStyleCnt="0">
        <dgm:presLayoutVars>
          <dgm:dir/>
          <dgm:resizeHandles val="exact"/>
        </dgm:presLayoutVars>
      </dgm:prSet>
      <dgm:spPr/>
    </dgm:pt>
    <dgm:pt modelId="{7C6B74AB-B637-4B57-89E4-2A064579E527}" type="pres">
      <dgm:prSet presAssocID="{B12B67DE-1300-44B0-AE56-2A88BD3999A5}" presName="node" presStyleLbl="node1" presStyleIdx="0" presStyleCnt="2" custScaleX="96021" custScaleY="72072" custLinFactX="-100000" custLinFactY="-200000" custLinFactNeighborX="-131743" custLinFactNeighborY="-200066">
        <dgm:presLayoutVars>
          <dgm:bulletEnabled val="1"/>
        </dgm:presLayoutVars>
      </dgm:prSet>
      <dgm:spPr/>
    </dgm:pt>
    <dgm:pt modelId="{FAA06C53-615F-443F-9EBD-7F3D4A1B4FBD}" type="pres">
      <dgm:prSet presAssocID="{933D2764-326C-4922-9638-B3F141BE1EBA}" presName="sibTrans" presStyleLbl="sibTrans2D1" presStyleIdx="0" presStyleCnt="1" custAng="21423608" custScaleX="188633" custLinFactNeighborX="-2579" custLinFactNeighborY="9221"/>
      <dgm:spPr/>
    </dgm:pt>
    <dgm:pt modelId="{435C0DB1-063B-4C42-B6F5-046C5E84D552}" type="pres">
      <dgm:prSet presAssocID="{933D2764-326C-4922-9638-B3F141BE1EBA}" presName="connectorText" presStyleLbl="sibTrans2D1" presStyleIdx="0" presStyleCnt="1"/>
      <dgm:spPr/>
    </dgm:pt>
    <dgm:pt modelId="{4CFF34C8-36B1-40CF-90FA-E86DA64D4F57}" type="pres">
      <dgm:prSet presAssocID="{4046C428-8944-4CD6-B28A-D4F7B53B3A2B}" presName="node" presStyleLbl="node1" presStyleIdx="1" presStyleCnt="2" custScaleX="392157" custScaleY="100000" custLinFactNeighborX="87447">
        <dgm:presLayoutVars>
          <dgm:bulletEnabled val="1"/>
        </dgm:presLayoutVars>
      </dgm:prSet>
      <dgm:spPr/>
    </dgm:pt>
  </dgm:ptLst>
  <dgm:cxnLst>
    <dgm:cxn modelId="{BB0B8507-1BD3-4083-9ECE-584314DBAC41}" type="presOf" srcId="{933D2764-326C-4922-9638-B3F141BE1EBA}" destId="{435C0DB1-063B-4C42-B6F5-046C5E84D552}" srcOrd="1" destOrd="0" presId="urn:microsoft.com/office/officeart/2005/8/layout/process1"/>
    <dgm:cxn modelId="{F425BB23-C637-4F55-BBA9-49AA9279A8D9}" type="presOf" srcId="{4046C428-8944-4CD6-B28A-D4F7B53B3A2B}" destId="{4CFF34C8-36B1-40CF-90FA-E86DA64D4F57}" srcOrd="0" destOrd="0" presId="urn:microsoft.com/office/officeart/2005/8/layout/process1"/>
    <dgm:cxn modelId="{431D8641-3C77-4FD8-9627-311AE82A5994}" type="presOf" srcId="{933D2764-326C-4922-9638-B3F141BE1EBA}" destId="{FAA06C53-615F-443F-9EBD-7F3D4A1B4FBD}" srcOrd="0" destOrd="0" presId="urn:microsoft.com/office/officeart/2005/8/layout/process1"/>
    <dgm:cxn modelId="{3B5E5BC2-968B-4E07-AC2A-044C9E55D18F}" type="presOf" srcId="{B12B67DE-1300-44B0-AE56-2A88BD3999A5}" destId="{7C6B74AB-B637-4B57-89E4-2A064579E527}" srcOrd="0" destOrd="0" presId="urn:microsoft.com/office/officeart/2005/8/layout/process1"/>
    <dgm:cxn modelId="{780881CD-0328-465A-88C7-67807E1A4E4D}" srcId="{A1191723-6A40-4C57-BDC0-D0FD6A6412DA}" destId="{4046C428-8944-4CD6-B28A-D4F7B53B3A2B}" srcOrd="1" destOrd="0" parTransId="{59419A14-FEED-4104-B5DB-55C783EEFB06}" sibTransId="{CBF7CAF5-59B9-47B8-A24C-D66CCA7D33E6}"/>
    <dgm:cxn modelId="{1A68B8D6-B26F-4438-8B8C-0CE1574E99FE}" srcId="{A1191723-6A40-4C57-BDC0-D0FD6A6412DA}" destId="{B12B67DE-1300-44B0-AE56-2A88BD3999A5}" srcOrd="0" destOrd="0" parTransId="{17E70E42-C99D-4A09-87AE-CAEE9DF164C9}" sibTransId="{933D2764-326C-4922-9638-B3F141BE1EBA}"/>
    <dgm:cxn modelId="{99EB9CEF-E383-4F93-980F-387E57B3C427}" type="presOf" srcId="{A1191723-6A40-4C57-BDC0-D0FD6A6412DA}" destId="{0CE9E9CA-DB07-47C1-8DBB-E3FCA73B0BE8}" srcOrd="0" destOrd="0" presId="urn:microsoft.com/office/officeart/2005/8/layout/process1"/>
    <dgm:cxn modelId="{3D296B08-C5AB-4BDB-A304-A6DBCC25DEB4}" type="presParOf" srcId="{0CE9E9CA-DB07-47C1-8DBB-E3FCA73B0BE8}" destId="{7C6B74AB-B637-4B57-89E4-2A064579E527}" srcOrd="0" destOrd="0" presId="urn:microsoft.com/office/officeart/2005/8/layout/process1"/>
    <dgm:cxn modelId="{2B39B97D-90B4-43CF-BB0A-0A3C12FF4EE9}" type="presParOf" srcId="{0CE9E9CA-DB07-47C1-8DBB-E3FCA73B0BE8}" destId="{FAA06C53-615F-443F-9EBD-7F3D4A1B4FBD}" srcOrd="1" destOrd="0" presId="urn:microsoft.com/office/officeart/2005/8/layout/process1"/>
    <dgm:cxn modelId="{F9F5421F-F7C1-4040-8BC5-565B121F61A4}" type="presParOf" srcId="{FAA06C53-615F-443F-9EBD-7F3D4A1B4FBD}" destId="{435C0DB1-063B-4C42-B6F5-046C5E84D552}" srcOrd="0" destOrd="0" presId="urn:microsoft.com/office/officeart/2005/8/layout/process1"/>
    <dgm:cxn modelId="{6ECD1472-3B5F-4C21-B75A-70F8D2C59F65}" type="presParOf" srcId="{0CE9E9CA-DB07-47C1-8DBB-E3FCA73B0BE8}" destId="{4CFF34C8-36B1-40CF-90FA-E86DA64D4F57}" srcOrd="2"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74AB-B637-4B57-89E4-2A064579E527}">
      <dsp:nvSpPr>
        <dsp:cNvPr id="0" name=""/>
        <dsp:cNvSpPr/>
      </dsp:nvSpPr>
      <dsp:spPr>
        <a:xfrm>
          <a:off x="6835" y="0"/>
          <a:ext cx="1929624" cy="749959"/>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latin typeface="Calibri" panose="020F0502020204030204" pitchFamily="34" charset="0"/>
              <a:cs typeface="Calibri" panose="020F0502020204030204" pitchFamily="34" charset="0"/>
            </a:rPr>
            <a:t>Harcama Yetkilisi</a:t>
          </a:r>
        </a:p>
      </dsp:txBody>
      <dsp:txXfrm>
        <a:off x="28801" y="21966"/>
        <a:ext cx="1885692" cy="706027"/>
      </dsp:txXfrm>
    </dsp:sp>
    <dsp:sp modelId="{FAA06C53-615F-443F-9EBD-7F3D4A1B4FBD}">
      <dsp:nvSpPr>
        <dsp:cNvPr id="0" name=""/>
        <dsp:cNvSpPr/>
      </dsp:nvSpPr>
      <dsp:spPr>
        <a:xfrm>
          <a:off x="1954371" y="135706"/>
          <a:ext cx="772522" cy="478546"/>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1954371" y="231415"/>
        <a:ext cx="628958" cy="287128"/>
      </dsp:txXfrm>
    </dsp:sp>
    <dsp:sp modelId="{89269457-10E1-4412-BCD7-60114C1A65CA}">
      <dsp:nvSpPr>
        <dsp:cNvPr id="0" name=""/>
        <dsp:cNvSpPr/>
      </dsp:nvSpPr>
      <dsp:spPr>
        <a:xfrm>
          <a:off x="2721262" y="0"/>
          <a:ext cx="1929624" cy="749959"/>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latin typeface="Calibri" panose="020F0502020204030204" pitchFamily="34" charset="0"/>
              <a:cs typeface="Calibri" panose="020F0502020204030204" pitchFamily="34" charset="0"/>
            </a:rPr>
            <a:t>Birim Faaliyet Raporu</a:t>
          </a:r>
        </a:p>
      </dsp:txBody>
      <dsp:txXfrm>
        <a:off x="2743228" y="21966"/>
        <a:ext cx="1885692" cy="706027"/>
      </dsp:txXfrm>
    </dsp:sp>
    <dsp:sp modelId="{2E900584-DBA6-4646-B4F3-5BE6F4447DD7}">
      <dsp:nvSpPr>
        <dsp:cNvPr id="0" name=""/>
        <dsp:cNvSpPr/>
      </dsp:nvSpPr>
      <dsp:spPr>
        <a:xfrm>
          <a:off x="4680095" y="135706"/>
          <a:ext cx="718459" cy="478546"/>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4680095" y="231415"/>
        <a:ext cx="574895" cy="287128"/>
      </dsp:txXfrm>
    </dsp:sp>
    <dsp:sp modelId="{4CFF34C8-36B1-40CF-90FA-E86DA64D4F57}">
      <dsp:nvSpPr>
        <dsp:cNvPr id="0" name=""/>
        <dsp:cNvSpPr/>
      </dsp:nvSpPr>
      <dsp:spPr>
        <a:xfrm>
          <a:off x="5405136" y="0"/>
          <a:ext cx="1924530" cy="749959"/>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tr-TR" sz="1400" b="1" kern="1200" dirty="0">
              <a:latin typeface="Calibri" panose="020F0502020204030204" pitchFamily="34" charset="0"/>
              <a:cs typeface="Calibri" panose="020F0502020204030204" pitchFamily="34" charset="0"/>
            </a:rPr>
            <a:t>Üst Yönetici</a:t>
          </a:r>
          <a:endParaRPr lang="tr-TR" sz="1200" b="1" kern="1200" dirty="0">
            <a:latin typeface="Calibri" panose="020F0502020204030204" pitchFamily="34" charset="0"/>
            <a:cs typeface="Calibri" panose="020F0502020204030204" pitchFamily="34" charset="0"/>
          </a:endParaRPr>
        </a:p>
      </dsp:txBody>
      <dsp:txXfrm>
        <a:off x="5427102" y="21966"/>
        <a:ext cx="1880598" cy="706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74AB-B637-4B57-89E4-2A064579E527}">
      <dsp:nvSpPr>
        <dsp:cNvPr id="0" name=""/>
        <dsp:cNvSpPr/>
      </dsp:nvSpPr>
      <dsp:spPr>
        <a:xfrm>
          <a:off x="0" y="0"/>
          <a:ext cx="1916464" cy="749959"/>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latin typeface="Calibri" panose="020F0502020204030204" pitchFamily="34" charset="0"/>
              <a:cs typeface="Calibri" panose="020F0502020204030204" pitchFamily="34" charset="0"/>
            </a:rPr>
            <a:t>Üst Yönetici</a:t>
          </a:r>
        </a:p>
      </dsp:txBody>
      <dsp:txXfrm>
        <a:off x="21966" y="21966"/>
        <a:ext cx="1872532" cy="706027"/>
      </dsp:txXfrm>
    </dsp:sp>
    <dsp:sp modelId="{FAA06C53-615F-443F-9EBD-7F3D4A1B4FBD}">
      <dsp:nvSpPr>
        <dsp:cNvPr id="0" name=""/>
        <dsp:cNvSpPr/>
      </dsp:nvSpPr>
      <dsp:spPr>
        <a:xfrm>
          <a:off x="1934092" y="137338"/>
          <a:ext cx="760234" cy="475283"/>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kern="1200"/>
        </a:p>
      </dsp:txBody>
      <dsp:txXfrm>
        <a:off x="1934092" y="232395"/>
        <a:ext cx="617649" cy="285169"/>
      </dsp:txXfrm>
    </dsp:sp>
    <dsp:sp modelId="{89269457-10E1-4412-BCD7-60114C1A65CA}">
      <dsp:nvSpPr>
        <dsp:cNvPr id="0" name=""/>
        <dsp:cNvSpPr/>
      </dsp:nvSpPr>
      <dsp:spPr>
        <a:xfrm>
          <a:off x="2688784" y="0"/>
          <a:ext cx="1916464" cy="749959"/>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latin typeface="Calibri" panose="020F0502020204030204" pitchFamily="34" charset="0"/>
              <a:cs typeface="Calibri" panose="020F0502020204030204" pitchFamily="34" charset="0"/>
            </a:rPr>
            <a:t>İdare Faaliyet Raporu</a:t>
          </a:r>
        </a:p>
      </dsp:txBody>
      <dsp:txXfrm>
        <a:off x="2710750" y="21966"/>
        <a:ext cx="1872532" cy="706027"/>
      </dsp:txXfrm>
    </dsp:sp>
    <dsp:sp modelId="{2E900584-DBA6-4646-B4F3-5BE6F4447DD7}">
      <dsp:nvSpPr>
        <dsp:cNvPr id="0" name=""/>
        <dsp:cNvSpPr/>
      </dsp:nvSpPr>
      <dsp:spPr>
        <a:xfrm>
          <a:off x="4634936" y="137338"/>
          <a:ext cx="730209" cy="475283"/>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kern="1200"/>
        </a:p>
      </dsp:txBody>
      <dsp:txXfrm>
        <a:off x="4634936" y="232395"/>
        <a:ext cx="587624" cy="285169"/>
      </dsp:txXfrm>
    </dsp:sp>
    <dsp:sp modelId="{4CFF34C8-36B1-40CF-90FA-E86DA64D4F57}">
      <dsp:nvSpPr>
        <dsp:cNvPr id="0" name=""/>
        <dsp:cNvSpPr/>
      </dsp:nvSpPr>
      <dsp:spPr>
        <a:xfrm>
          <a:off x="5371835" y="0"/>
          <a:ext cx="1911405" cy="749959"/>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endParaRPr lang="tr-TR" sz="1400" b="1" kern="1200" dirty="0">
            <a:solidFill>
              <a:schemeClr val="bg1"/>
            </a:solidFill>
          </a:endParaRPr>
        </a:p>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Kamuoyu</a:t>
          </a:r>
          <a:br>
            <a:rPr lang="tr-TR" sz="1400" b="1" kern="1200" dirty="0">
              <a:solidFill>
                <a:schemeClr val="bg1"/>
              </a:solidFill>
              <a:latin typeface="Calibri" panose="020F0502020204030204" pitchFamily="34" charset="0"/>
              <a:cs typeface="Calibri" panose="020F0502020204030204" pitchFamily="34" charset="0"/>
            </a:rPr>
          </a:br>
          <a:r>
            <a:rPr lang="tr-TR" sz="1400" b="1" kern="1200" dirty="0">
              <a:solidFill>
                <a:schemeClr val="bg1"/>
              </a:solidFill>
              <a:latin typeface="Calibri" panose="020F0502020204030204" pitchFamily="34" charset="0"/>
              <a:cs typeface="Calibri" panose="020F0502020204030204" pitchFamily="34" charset="0"/>
            </a:rPr>
            <a:t>Cumhurbaşkanlığı</a:t>
          </a:r>
        </a:p>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Sayıştay</a:t>
          </a:r>
        </a:p>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YÖK</a:t>
          </a:r>
        </a:p>
        <a:p>
          <a:pPr marL="0" lvl="0" indent="0" algn="ctr" defTabSz="622300">
            <a:lnSpc>
              <a:spcPct val="90000"/>
            </a:lnSpc>
            <a:spcBef>
              <a:spcPct val="0"/>
            </a:spcBef>
            <a:spcAft>
              <a:spcPct val="35000"/>
            </a:spcAft>
            <a:buNone/>
          </a:pPr>
          <a:endParaRPr lang="tr-TR" sz="1200" kern="1200" dirty="0"/>
        </a:p>
      </dsp:txBody>
      <dsp:txXfrm>
        <a:off x="5393801" y="21966"/>
        <a:ext cx="1867473" cy="706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74AB-B637-4B57-89E4-2A064579E527}">
      <dsp:nvSpPr>
        <dsp:cNvPr id="0" name=""/>
        <dsp:cNvSpPr/>
      </dsp:nvSpPr>
      <dsp:spPr>
        <a:xfrm>
          <a:off x="0" y="0"/>
          <a:ext cx="1920434" cy="749959"/>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latin typeface="Calibri" panose="020F0502020204030204" pitchFamily="34" charset="0"/>
              <a:cs typeface="Calibri" panose="020F0502020204030204" pitchFamily="34" charset="0"/>
            </a:rPr>
            <a:t>Cumhurbaşkanlığı</a:t>
          </a:r>
        </a:p>
      </dsp:txBody>
      <dsp:txXfrm>
        <a:off x="21966" y="21966"/>
        <a:ext cx="1876502" cy="706027"/>
      </dsp:txXfrm>
    </dsp:sp>
    <dsp:sp modelId="{FAA06C53-615F-443F-9EBD-7F3D4A1B4FBD}">
      <dsp:nvSpPr>
        <dsp:cNvPr id="0" name=""/>
        <dsp:cNvSpPr/>
      </dsp:nvSpPr>
      <dsp:spPr>
        <a:xfrm>
          <a:off x="1938016" y="136846"/>
          <a:ext cx="758299" cy="476267"/>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1938016" y="232099"/>
        <a:ext cx="615419" cy="285761"/>
      </dsp:txXfrm>
    </dsp:sp>
    <dsp:sp modelId="{89269457-10E1-4412-BCD7-60114C1A65CA}">
      <dsp:nvSpPr>
        <dsp:cNvPr id="0" name=""/>
        <dsp:cNvSpPr/>
      </dsp:nvSpPr>
      <dsp:spPr>
        <a:xfrm>
          <a:off x="2690787" y="0"/>
          <a:ext cx="1920434" cy="749959"/>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tr-TR" sz="1400" b="1" kern="1200" dirty="0">
              <a:latin typeface="Calibri" panose="020F0502020204030204" pitchFamily="34" charset="0"/>
              <a:cs typeface="Calibri" panose="020F0502020204030204" pitchFamily="34" charset="0"/>
            </a:rPr>
            <a:t>Genel Faaliyet Raporu</a:t>
          </a:r>
        </a:p>
      </dsp:txBody>
      <dsp:txXfrm>
        <a:off x="2712753" y="21966"/>
        <a:ext cx="1876502" cy="706027"/>
      </dsp:txXfrm>
    </dsp:sp>
    <dsp:sp modelId="{2E900584-DBA6-4646-B4F3-5BE6F4447DD7}">
      <dsp:nvSpPr>
        <dsp:cNvPr id="0" name=""/>
        <dsp:cNvSpPr/>
      </dsp:nvSpPr>
      <dsp:spPr>
        <a:xfrm>
          <a:off x="4641055" y="136846"/>
          <a:ext cx="733797" cy="476267"/>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4641055" y="232099"/>
        <a:ext cx="590917" cy="285761"/>
      </dsp:txXfrm>
    </dsp:sp>
    <dsp:sp modelId="{4CFF34C8-36B1-40CF-90FA-E86DA64D4F57}">
      <dsp:nvSpPr>
        <dsp:cNvPr id="0" name=""/>
        <dsp:cNvSpPr/>
      </dsp:nvSpPr>
      <dsp:spPr>
        <a:xfrm>
          <a:off x="5381575" y="0"/>
          <a:ext cx="1915364" cy="749959"/>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Kamuoyu</a:t>
          </a:r>
        </a:p>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Sayıştay</a:t>
          </a:r>
        </a:p>
        <a:p>
          <a:pPr marL="0" lvl="0" indent="0" algn="ctr" defTabSz="622300">
            <a:lnSpc>
              <a:spcPct val="90000"/>
            </a:lnSpc>
            <a:spcBef>
              <a:spcPct val="0"/>
            </a:spcBef>
            <a:spcAft>
              <a:spcPct val="35000"/>
            </a:spcAft>
            <a:buNone/>
          </a:pPr>
          <a:endParaRPr lang="tr-TR" sz="1200" b="1" kern="1200" dirty="0"/>
        </a:p>
      </dsp:txBody>
      <dsp:txXfrm>
        <a:off x="5403541" y="21966"/>
        <a:ext cx="1871432" cy="7060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74AB-B637-4B57-89E4-2A064579E527}">
      <dsp:nvSpPr>
        <dsp:cNvPr id="0" name=""/>
        <dsp:cNvSpPr/>
      </dsp:nvSpPr>
      <dsp:spPr>
        <a:xfrm>
          <a:off x="0" y="0"/>
          <a:ext cx="1920561" cy="782999"/>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latin typeface="Calibri" panose="020F0502020204030204" pitchFamily="34" charset="0"/>
              <a:cs typeface="Calibri" panose="020F0502020204030204" pitchFamily="34" charset="0"/>
            </a:rPr>
            <a:t>Sayıştay</a:t>
          </a:r>
          <a:endParaRPr lang="tr-TR" sz="1600" b="1" kern="1200" dirty="0">
            <a:latin typeface="Calibri" panose="020F0502020204030204" pitchFamily="34" charset="0"/>
            <a:cs typeface="Calibri" panose="020F0502020204030204" pitchFamily="34" charset="0"/>
          </a:endParaRPr>
        </a:p>
      </dsp:txBody>
      <dsp:txXfrm>
        <a:off x="22933" y="22933"/>
        <a:ext cx="1874695" cy="737133"/>
      </dsp:txXfrm>
    </dsp:sp>
    <dsp:sp modelId="{FAA06C53-615F-443F-9EBD-7F3D4A1B4FBD}">
      <dsp:nvSpPr>
        <dsp:cNvPr id="0" name=""/>
        <dsp:cNvSpPr/>
      </dsp:nvSpPr>
      <dsp:spPr>
        <a:xfrm>
          <a:off x="1938145" y="153349"/>
          <a:ext cx="758349" cy="476299"/>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1938145" y="248609"/>
        <a:ext cx="615459" cy="285779"/>
      </dsp:txXfrm>
    </dsp:sp>
    <dsp:sp modelId="{89269457-10E1-4412-BCD7-60114C1A65CA}">
      <dsp:nvSpPr>
        <dsp:cNvPr id="0" name=""/>
        <dsp:cNvSpPr/>
      </dsp:nvSpPr>
      <dsp:spPr>
        <a:xfrm>
          <a:off x="2690965" y="0"/>
          <a:ext cx="1920561" cy="782999"/>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tr-TR" sz="1300" b="1" kern="1200" dirty="0">
              <a:latin typeface="Calibri" panose="020F0502020204030204" pitchFamily="34" charset="0"/>
              <a:cs typeface="Calibri" panose="020F0502020204030204" pitchFamily="34" charset="0"/>
            </a:rPr>
            <a:t>İdare Faaliyet Raporları</a:t>
          </a:r>
        </a:p>
        <a:p>
          <a:pPr marL="0" lvl="0" indent="0" algn="ctr" defTabSz="577850">
            <a:lnSpc>
              <a:spcPct val="90000"/>
            </a:lnSpc>
            <a:spcBef>
              <a:spcPct val="0"/>
            </a:spcBef>
            <a:spcAft>
              <a:spcPct val="35000"/>
            </a:spcAft>
            <a:buNone/>
          </a:pPr>
          <a:r>
            <a:rPr lang="tr-TR" sz="1300" b="1" kern="1200" dirty="0">
              <a:latin typeface="Calibri" panose="020F0502020204030204" pitchFamily="34" charset="0"/>
              <a:cs typeface="Calibri" panose="020F0502020204030204" pitchFamily="34" charset="0"/>
            </a:rPr>
            <a:t>Genel Faaliyet Raporu</a:t>
          </a:r>
        </a:p>
      </dsp:txBody>
      <dsp:txXfrm>
        <a:off x="2713898" y="22933"/>
        <a:ext cx="1874695" cy="737133"/>
      </dsp:txXfrm>
    </dsp:sp>
    <dsp:sp modelId="{2E900584-DBA6-4646-B4F3-5BE6F4447DD7}">
      <dsp:nvSpPr>
        <dsp:cNvPr id="0" name=""/>
        <dsp:cNvSpPr/>
      </dsp:nvSpPr>
      <dsp:spPr>
        <a:xfrm>
          <a:off x="4641361" y="153349"/>
          <a:ext cx="733846" cy="476299"/>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tr-TR" sz="1200" b="1" kern="1200"/>
        </a:p>
      </dsp:txBody>
      <dsp:txXfrm>
        <a:off x="4641361" y="248609"/>
        <a:ext cx="590956" cy="285779"/>
      </dsp:txXfrm>
    </dsp:sp>
    <dsp:sp modelId="{4CFF34C8-36B1-40CF-90FA-E86DA64D4F57}">
      <dsp:nvSpPr>
        <dsp:cNvPr id="0" name=""/>
        <dsp:cNvSpPr/>
      </dsp:nvSpPr>
      <dsp:spPr>
        <a:xfrm>
          <a:off x="5381930" y="0"/>
          <a:ext cx="1915491" cy="782999"/>
        </a:xfrm>
        <a:prstGeom prst="roundRect">
          <a:avLst>
            <a:gd name="adj" fmla="val 1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endParaRPr lang="tr-TR" sz="1400" b="1" kern="1200" dirty="0">
            <a:solidFill>
              <a:schemeClr val="bg1"/>
            </a:solidFill>
          </a:endParaRPr>
        </a:p>
        <a:p>
          <a:pPr marL="0" lvl="0" indent="0" algn="ctr" defTabSz="622300">
            <a:lnSpc>
              <a:spcPct val="100000"/>
            </a:lnSpc>
            <a:spcBef>
              <a:spcPct val="0"/>
            </a:spcBef>
            <a:spcAft>
              <a:spcPts val="0"/>
            </a:spcAft>
            <a:buNone/>
          </a:pPr>
          <a:r>
            <a:rPr lang="tr-TR" sz="1400" b="1" kern="1200" dirty="0">
              <a:solidFill>
                <a:schemeClr val="bg1"/>
              </a:solidFill>
              <a:latin typeface="Calibri" panose="020F0502020204030204" pitchFamily="34" charset="0"/>
              <a:cs typeface="Calibri" panose="020F0502020204030204" pitchFamily="34" charset="0"/>
            </a:rPr>
            <a:t>TBMM</a:t>
          </a:r>
        </a:p>
        <a:p>
          <a:pPr marL="0" lvl="0" indent="0" algn="ctr" defTabSz="622300">
            <a:lnSpc>
              <a:spcPct val="90000"/>
            </a:lnSpc>
            <a:spcBef>
              <a:spcPct val="0"/>
            </a:spcBef>
            <a:spcAft>
              <a:spcPct val="35000"/>
            </a:spcAft>
            <a:buNone/>
          </a:pPr>
          <a:endParaRPr lang="tr-TR" sz="1200" b="1" kern="1200" dirty="0"/>
        </a:p>
      </dsp:txBody>
      <dsp:txXfrm>
        <a:off x="5404863" y="22933"/>
        <a:ext cx="1869625" cy="7371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6B74AB-B637-4B57-89E4-2A064579E527}">
      <dsp:nvSpPr>
        <dsp:cNvPr id="0" name=""/>
        <dsp:cNvSpPr/>
      </dsp:nvSpPr>
      <dsp:spPr>
        <a:xfrm>
          <a:off x="0" y="0"/>
          <a:ext cx="1943765" cy="1347592"/>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1" kern="1200" dirty="0">
              <a:latin typeface="Calibri" panose="020F0502020204030204" pitchFamily="34" charset="0"/>
              <a:cs typeface="Calibri" panose="020F0502020204030204" pitchFamily="34" charset="0"/>
            </a:rPr>
            <a:t>TBMM</a:t>
          </a:r>
          <a:endParaRPr lang="tr-TR" sz="1600" b="1" kern="1200" dirty="0">
            <a:latin typeface="Calibri" panose="020F0502020204030204" pitchFamily="34" charset="0"/>
            <a:cs typeface="Calibri" panose="020F0502020204030204" pitchFamily="34" charset="0"/>
          </a:endParaRPr>
        </a:p>
      </dsp:txBody>
      <dsp:txXfrm>
        <a:off x="39470" y="39470"/>
        <a:ext cx="1864825" cy="1268652"/>
      </dsp:txXfrm>
    </dsp:sp>
    <dsp:sp modelId="{FAA06C53-615F-443F-9EBD-7F3D4A1B4FBD}">
      <dsp:nvSpPr>
        <dsp:cNvPr id="0" name=""/>
        <dsp:cNvSpPr/>
      </dsp:nvSpPr>
      <dsp:spPr>
        <a:xfrm rot="21579112">
          <a:off x="1944532" y="532345"/>
          <a:ext cx="827671" cy="502029"/>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tr-TR" sz="1200" kern="1200"/>
        </a:p>
      </dsp:txBody>
      <dsp:txXfrm>
        <a:off x="1944533" y="633209"/>
        <a:ext cx="677062" cy="301217"/>
      </dsp:txXfrm>
    </dsp:sp>
    <dsp:sp modelId="{4CFF34C8-36B1-40CF-90FA-E86DA64D4F57}">
      <dsp:nvSpPr>
        <dsp:cNvPr id="0" name=""/>
        <dsp:cNvSpPr/>
      </dsp:nvSpPr>
      <dsp:spPr>
        <a:xfrm>
          <a:off x="2770793" y="0"/>
          <a:ext cx="7938482" cy="1869787"/>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100000"/>
            </a:lnSpc>
            <a:spcBef>
              <a:spcPct val="0"/>
            </a:spcBef>
            <a:spcAft>
              <a:spcPts val="0"/>
            </a:spcAft>
            <a:buNone/>
          </a:pPr>
          <a:endParaRPr lang="tr-TR" sz="1500" kern="1200" baseline="0" dirty="0"/>
        </a:p>
        <a:p>
          <a:pPr marL="0" lvl="0" indent="0" algn="just" defTabSz="666750">
            <a:lnSpc>
              <a:spcPct val="100000"/>
            </a:lnSpc>
            <a:spcBef>
              <a:spcPct val="0"/>
            </a:spcBef>
            <a:spcAft>
              <a:spcPts val="0"/>
            </a:spcAft>
            <a:buNone/>
          </a:pPr>
          <a:r>
            <a:rPr lang="tr-TR" sz="1500" b="1" kern="1200" baseline="0" dirty="0">
              <a:latin typeface="Calibri" panose="020F0502020204030204" pitchFamily="34" charset="0"/>
              <a:cs typeface="Calibri" panose="020F0502020204030204" pitchFamily="34" charset="0"/>
            </a:rPr>
            <a:t>1-) Bu raporlar ile genel uygunluk bildirimi komisyonlarda öncelikle görüşülür.</a:t>
          </a:r>
        </a:p>
        <a:p>
          <a:pPr marL="0" lvl="0" indent="0" algn="just" defTabSz="666750">
            <a:lnSpc>
              <a:spcPct val="100000"/>
            </a:lnSpc>
            <a:spcBef>
              <a:spcPct val="0"/>
            </a:spcBef>
            <a:spcAft>
              <a:spcPts val="0"/>
            </a:spcAft>
            <a:buNone/>
          </a:pPr>
          <a:r>
            <a:rPr lang="tr-TR" sz="1500" b="1" kern="1200" baseline="0" dirty="0">
              <a:latin typeface="Calibri" panose="020F0502020204030204" pitchFamily="34" charset="0"/>
              <a:cs typeface="Calibri" panose="020F0502020204030204" pitchFamily="34" charset="0"/>
            </a:rPr>
            <a:t>2-) TBMM’de, Sayıştay tarafından sunulan raporlar ve değerlendirmeler çerçevesinde, kamu kaynağının elde edilmesi ve kullanılmasına ilişkin kamu idarelerinin yönetim ve hesap verme sorumlulukları görüşülür. Bu görüşmelere ilgili bakanın diğer üst yöneticiler ve harcama yetkilileriyle birlikte katılması zorunludur.</a:t>
          </a:r>
        </a:p>
        <a:p>
          <a:pPr marL="0" lvl="0" indent="0" algn="just" defTabSz="666750">
            <a:lnSpc>
              <a:spcPct val="100000"/>
            </a:lnSpc>
            <a:spcBef>
              <a:spcPct val="0"/>
            </a:spcBef>
            <a:spcAft>
              <a:spcPts val="0"/>
            </a:spcAft>
            <a:buNone/>
          </a:pPr>
          <a:r>
            <a:rPr lang="tr-TR" sz="1500" b="1" kern="1200" baseline="0" dirty="0">
              <a:latin typeface="Calibri" panose="020F0502020204030204" pitchFamily="34" charset="0"/>
              <a:cs typeface="Calibri" panose="020F0502020204030204" pitchFamily="34" charset="0"/>
            </a:rPr>
            <a:t>3-) İdare faaliyet raporları, genel faaliyet raporu, dış denetim genel değerlendirme raporu ve kesin hesap kanun teklifi ile merkezi yönetim bütçe kanunu teklifi birlikte görüşülür. </a:t>
          </a:r>
          <a:endParaRPr lang="tr-TR" sz="1500" b="1" kern="1200" baseline="0" dirty="0">
            <a:solidFill>
              <a:schemeClr val="bg1"/>
            </a:solidFill>
            <a:latin typeface="Calibri" panose="020F0502020204030204" pitchFamily="34" charset="0"/>
            <a:cs typeface="Calibri" panose="020F0502020204030204" pitchFamily="34" charset="0"/>
          </a:endParaRPr>
        </a:p>
        <a:p>
          <a:pPr marL="0" lvl="0" indent="0" algn="l" defTabSz="666750">
            <a:lnSpc>
              <a:spcPct val="90000"/>
            </a:lnSpc>
            <a:spcBef>
              <a:spcPct val="0"/>
            </a:spcBef>
            <a:spcAft>
              <a:spcPts val="0"/>
            </a:spcAft>
            <a:buNone/>
          </a:pPr>
          <a:endParaRPr lang="tr-TR" sz="1500" kern="1200" dirty="0"/>
        </a:p>
      </dsp:txBody>
      <dsp:txXfrm>
        <a:off x="2825557" y="54764"/>
        <a:ext cx="7828954" cy="176025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bu.edu.tr/template/contents/2022_faaliyet_raporu_5856597.pdf" TargetMode="External"/><Relationship Id="rId2" Type="http://schemas.openxmlformats.org/officeDocument/2006/relationships/hyperlink" Target="http://strateji.ibu.edu.tr/images/documents/2019_faaliyet_raporu.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image" Target="../media/image2.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FDAE4C-7A5C-4E5C-9189-8BD34CED3206}"/>
              </a:ext>
            </a:extLst>
          </p:cNvPr>
          <p:cNvSpPr>
            <a:spLocks noGrp="1"/>
          </p:cNvSpPr>
          <p:nvPr>
            <p:ph type="ctrTitle"/>
          </p:nvPr>
        </p:nvSpPr>
        <p:spPr>
          <a:xfrm>
            <a:off x="1876424" y="572466"/>
            <a:ext cx="8791575" cy="3715449"/>
          </a:xfrm>
        </p:spPr>
        <p:txBody>
          <a:bodyPr>
            <a:normAutofit/>
          </a:bodyPr>
          <a:lstStyle/>
          <a:p>
            <a:pPr algn="ctr"/>
            <a:br>
              <a:rPr lang="tr-TR" sz="4000" b="1" dirty="0">
                <a:solidFill>
                  <a:schemeClr val="bg2"/>
                </a:solidFill>
              </a:rPr>
            </a:br>
            <a:r>
              <a:rPr lang="tr-TR" sz="4400" b="1" dirty="0">
                <a:solidFill>
                  <a:schemeClr val="bg2"/>
                </a:solidFill>
                <a:latin typeface="Calibri" panose="020F0502020204030204" pitchFamily="34" charset="0"/>
                <a:cs typeface="Calibri" panose="020F0502020204030204" pitchFamily="34" charset="0"/>
              </a:rPr>
              <a:t>BİRİM VE İDARE FAALİYET RAPORLARI</a:t>
            </a:r>
            <a:endParaRPr lang="tr-TR" sz="4000" b="1" dirty="0">
              <a:solidFill>
                <a:schemeClr val="bg2"/>
              </a:solidFill>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144B74E3-35BE-4BA4-9C42-C4E9F135420C}"/>
              </a:ext>
            </a:extLst>
          </p:cNvPr>
          <p:cNvSpPr>
            <a:spLocks noGrp="1"/>
          </p:cNvSpPr>
          <p:nvPr>
            <p:ph type="subTitle" idx="1"/>
          </p:nvPr>
        </p:nvSpPr>
        <p:spPr>
          <a:xfrm>
            <a:off x="1956323" y="5184560"/>
            <a:ext cx="8791575" cy="985422"/>
          </a:xfrm>
        </p:spPr>
        <p:txBody>
          <a:bodyPr>
            <a:normAutofit/>
          </a:bodyPr>
          <a:lstStyle/>
          <a:p>
            <a:pPr algn="ctr">
              <a:lnSpc>
                <a:spcPct val="110000"/>
              </a:lnSpc>
              <a:spcBef>
                <a:spcPts val="600"/>
              </a:spcBef>
            </a:pPr>
            <a:r>
              <a:rPr lang="tr-TR" sz="2400" b="1" dirty="0">
                <a:solidFill>
                  <a:schemeClr val="tx1"/>
                </a:solidFill>
                <a:latin typeface="Calibri" panose="020F0502020204030204" pitchFamily="34" charset="0"/>
                <a:cs typeface="Calibri" panose="020F0502020204030204" pitchFamily="34" charset="0"/>
              </a:rPr>
              <a:t>STRATEJİ GELİŞTİRME DAİRE BAŞKANLIĞI</a:t>
            </a:r>
          </a:p>
          <a:p>
            <a:pPr algn="ctr">
              <a:lnSpc>
                <a:spcPct val="110000"/>
              </a:lnSpc>
              <a:spcBef>
                <a:spcPts val="600"/>
              </a:spcBef>
            </a:pPr>
            <a:r>
              <a:rPr lang="tr-TR" sz="2400" b="1" dirty="0">
                <a:solidFill>
                  <a:schemeClr val="tx1"/>
                </a:solidFill>
                <a:latin typeface="Calibri" panose="020F0502020204030204" pitchFamily="34" charset="0"/>
                <a:cs typeface="Calibri" panose="020F0502020204030204" pitchFamily="34" charset="0"/>
              </a:rPr>
              <a:t>KASIM 2023</a:t>
            </a:r>
          </a:p>
          <a:p>
            <a:endParaRPr lang="tr-TR" dirty="0"/>
          </a:p>
        </p:txBody>
      </p:sp>
      <p:pic>
        <p:nvPicPr>
          <p:cNvPr id="4" name="Resim 3">
            <a:extLst>
              <a:ext uri="{FF2B5EF4-FFF2-40B4-BE49-F238E27FC236}">
                <a16:creationId xmlns:a16="http://schemas.microsoft.com/office/drawing/2014/main" id="{54D3DAA4-4C28-4CEF-937E-7F8D9C7B039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60272" y="572465"/>
            <a:ext cx="2313591" cy="227475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06317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1139256" y="1333182"/>
            <a:ext cx="10079999" cy="4226791"/>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a:bodyPr>
          <a:lstStyle/>
          <a:p>
            <a:pPr marL="0" indent="0" algn="just">
              <a:spcBef>
                <a:spcPts val="0"/>
              </a:spcBef>
              <a:spcAft>
                <a:spcPts val="0"/>
              </a:spcAft>
              <a:buNone/>
            </a:pPr>
            <a:endParaRPr lang="tr-TR" sz="3800" b="0" i="0" dirty="0">
              <a:solidFill>
                <a:srgbClr val="FF0000"/>
              </a:solidFill>
              <a:effectLst/>
              <a:latin typeface="Calibri" panose="020F0502020204030204" pitchFamily="34" charset="0"/>
              <a:cs typeface="Calibri" panose="020F0502020204030204" pitchFamily="34" charset="0"/>
            </a:endParaRPr>
          </a:p>
          <a:p>
            <a:pPr marL="0" indent="0">
              <a:spcBef>
                <a:spcPts val="0"/>
              </a:spcBef>
              <a:spcAft>
                <a:spcPts val="0"/>
              </a:spcAft>
              <a:buClr>
                <a:srgbClr val="C00000"/>
              </a:buClr>
              <a:buSzPct val="105000"/>
              <a:buNone/>
            </a:pPr>
            <a:r>
              <a:rPr lang="tr-TR" sz="2800" b="1" i="0" dirty="0">
                <a:solidFill>
                  <a:schemeClr val="bg1"/>
                </a:solidFill>
                <a:effectLst/>
                <a:latin typeface="Calibri" panose="020F0502020204030204" pitchFamily="34" charset="0"/>
                <a:cs typeface="Calibri" panose="020F0502020204030204" pitchFamily="34" charset="0"/>
              </a:rPr>
              <a:t>		</a:t>
            </a:r>
            <a:r>
              <a:rPr lang="tr-TR" sz="2800" b="1" i="0" dirty="0">
                <a:solidFill>
                  <a:srgbClr val="C00000"/>
                </a:solidFill>
                <a:effectLst/>
                <a:latin typeface="Calibri" panose="020F0502020204030204" pitchFamily="34" charset="0"/>
                <a:cs typeface="Calibri" panose="020F0502020204030204" pitchFamily="34" charset="0"/>
              </a:rPr>
              <a:t>1-</a:t>
            </a:r>
            <a:r>
              <a:rPr lang="tr-TR" sz="2800" b="1" i="0" dirty="0">
                <a:solidFill>
                  <a:schemeClr val="bg1"/>
                </a:solidFill>
                <a:effectLst/>
                <a:latin typeface="Calibri" panose="020F0502020204030204" pitchFamily="34" charset="0"/>
                <a:cs typeface="Calibri" panose="020F0502020204030204" pitchFamily="34" charset="0"/>
              </a:rPr>
              <a:t> Genel bilgiler </a:t>
            </a:r>
          </a:p>
          <a:p>
            <a:pPr marL="0" indent="0">
              <a:spcBef>
                <a:spcPts val="0"/>
              </a:spcBef>
              <a:spcAft>
                <a:spcPts val="0"/>
              </a:spcAft>
              <a:buClr>
                <a:srgbClr val="C00000"/>
              </a:buClr>
              <a:buSzPct val="105000"/>
              <a:buNone/>
            </a:pPr>
            <a:r>
              <a:rPr lang="tr-TR" sz="2800" b="1" i="0" dirty="0">
                <a:solidFill>
                  <a:schemeClr val="bg1"/>
                </a:solidFill>
                <a:effectLst/>
                <a:latin typeface="Calibri" panose="020F0502020204030204" pitchFamily="34" charset="0"/>
                <a:cs typeface="Calibri" panose="020F0502020204030204" pitchFamily="34" charset="0"/>
              </a:rPr>
              <a:t>		</a:t>
            </a:r>
            <a:r>
              <a:rPr lang="tr-TR" sz="2800" b="1" i="0" dirty="0">
                <a:solidFill>
                  <a:srgbClr val="C00000"/>
                </a:solidFill>
                <a:effectLst/>
                <a:latin typeface="Calibri" panose="020F0502020204030204" pitchFamily="34" charset="0"/>
                <a:cs typeface="Calibri" panose="020F0502020204030204" pitchFamily="34" charset="0"/>
              </a:rPr>
              <a:t>2-</a:t>
            </a:r>
            <a:r>
              <a:rPr lang="tr-TR" sz="2800" b="1" i="0" dirty="0">
                <a:solidFill>
                  <a:schemeClr val="bg1"/>
                </a:solidFill>
                <a:effectLst/>
                <a:latin typeface="Calibri" panose="020F0502020204030204" pitchFamily="34" charset="0"/>
                <a:cs typeface="Calibri" panose="020F0502020204030204" pitchFamily="34" charset="0"/>
              </a:rPr>
              <a:t> Amaç ve hedefler </a:t>
            </a:r>
          </a:p>
          <a:p>
            <a:pPr marL="0" indent="0">
              <a:spcBef>
                <a:spcPts val="0"/>
              </a:spcBef>
              <a:spcAft>
                <a:spcPts val="0"/>
              </a:spcAft>
              <a:buClr>
                <a:srgbClr val="C00000"/>
              </a:buClr>
              <a:buSzPct val="105000"/>
              <a:buNone/>
            </a:pPr>
            <a:r>
              <a:rPr lang="tr-TR" sz="2800" b="1" i="0" dirty="0">
                <a:solidFill>
                  <a:schemeClr val="bg1"/>
                </a:solidFill>
                <a:effectLst/>
                <a:latin typeface="Calibri" panose="020F0502020204030204" pitchFamily="34" charset="0"/>
                <a:cs typeface="Calibri" panose="020F0502020204030204" pitchFamily="34" charset="0"/>
              </a:rPr>
              <a:t>		</a:t>
            </a:r>
            <a:r>
              <a:rPr lang="tr-TR" sz="2800" b="1" i="0" dirty="0">
                <a:solidFill>
                  <a:srgbClr val="C00000"/>
                </a:solidFill>
                <a:effectLst/>
                <a:latin typeface="Calibri" panose="020F0502020204030204" pitchFamily="34" charset="0"/>
                <a:cs typeface="Calibri" panose="020F0502020204030204" pitchFamily="34" charset="0"/>
              </a:rPr>
              <a:t>3-</a:t>
            </a:r>
            <a:r>
              <a:rPr lang="tr-TR" sz="2800" b="1" i="0" dirty="0">
                <a:solidFill>
                  <a:schemeClr val="bg1"/>
                </a:solidFill>
                <a:effectLst/>
                <a:latin typeface="Calibri" panose="020F0502020204030204" pitchFamily="34" charset="0"/>
                <a:cs typeface="Calibri" panose="020F0502020204030204" pitchFamily="34" charset="0"/>
              </a:rPr>
              <a:t> Faaliyetlere ilişkin bilgi ve değerlendirmeler</a:t>
            </a:r>
          </a:p>
          <a:p>
            <a:pPr marL="0" indent="0">
              <a:spcBef>
                <a:spcPts val="0"/>
              </a:spcBef>
              <a:spcAft>
                <a:spcPts val="0"/>
              </a:spcAft>
              <a:buClr>
                <a:srgbClr val="C00000"/>
              </a:buClr>
              <a:buSzPct val="105000"/>
              <a:buNone/>
            </a:pPr>
            <a:r>
              <a:rPr lang="tr-TR" sz="2800" b="1" i="0" dirty="0">
                <a:solidFill>
                  <a:schemeClr val="bg1"/>
                </a:solidFill>
                <a:effectLst/>
                <a:latin typeface="Calibri" panose="020F0502020204030204" pitchFamily="34" charset="0"/>
                <a:cs typeface="Calibri" panose="020F0502020204030204" pitchFamily="34" charset="0"/>
              </a:rPr>
              <a:t>		</a:t>
            </a:r>
            <a:r>
              <a:rPr lang="tr-TR" sz="2800" b="1" i="0" dirty="0">
                <a:solidFill>
                  <a:srgbClr val="C00000"/>
                </a:solidFill>
                <a:effectLst/>
                <a:latin typeface="Calibri" panose="020F0502020204030204" pitchFamily="34" charset="0"/>
                <a:cs typeface="Calibri" panose="020F0502020204030204" pitchFamily="34" charset="0"/>
              </a:rPr>
              <a:t>4-</a:t>
            </a:r>
            <a:r>
              <a:rPr lang="tr-TR" sz="2800" b="1" i="0" dirty="0">
                <a:solidFill>
                  <a:schemeClr val="bg1"/>
                </a:solidFill>
                <a:effectLst/>
                <a:latin typeface="Calibri" panose="020F0502020204030204" pitchFamily="34" charset="0"/>
                <a:cs typeface="Calibri" panose="020F0502020204030204" pitchFamily="34" charset="0"/>
              </a:rPr>
              <a:t> Kurumsal kabiliyet ve kapasitenin değerlendirilmesi </a:t>
            </a:r>
          </a:p>
          <a:p>
            <a:pPr marL="0" indent="0">
              <a:spcBef>
                <a:spcPts val="0"/>
              </a:spcBef>
              <a:spcAft>
                <a:spcPts val="0"/>
              </a:spcAft>
              <a:buClr>
                <a:srgbClr val="C00000"/>
              </a:buClr>
              <a:buSzPct val="105000"/>
              <a:buNone/>
            </a:pPr>
            <a:r>
              <a:rPr lang="tr-TR" sz="2800" b="1" i="0" dirty="0">
                <a:solidFill>
                  <a:schemeClr val="bg1"/>
                </a:solidFill>
                <a:effectLst/>
                <a:latin typeface="Calibri" panose="020F0502020204030204" pitchFamily="34" charset="0"/>
                <a:cs typeface="Calibri" panose="020F0502020204030204" pitchFamily="34" charset="0"/>
              </a:rPr>
              <a:t>		</a:t>
            </a:r>
            <a:r>
              <a:rPr lang="tr-TR" sz="2800" b="1" i="0" dirty="0">
                <a:solidFill>
                  <a:srgbClr val="C00000"/>
                </a:solidFill>
                <a:effectLst/>
                <a:latin typeface="Calibri" panose="020F0502020204030204" pitchFamily="34" charset="0"/>
                <a:cs typeface="Calibri" panose="020F0502020204030204" pitchFamily="34" charset="0"/>
              </a:rPr>
              <a:t>5-</a:t>
            </a:r>
            <a:r>
              <a:rPr lang="tr-TR" sz="2800" b="1" i="0" dirty="0">
                <a:solidFill>
                  <a:schemeClr val="bg1"/>
                </a:solidFill>
                <a:effectLst/>
                <a:latin typeface="Calibri" panose="020F0502020204030204" pitchFamily="34" charset="0"/>
                <a:cs typeface="Calibri" panose="020F0502020204030204" pitchFamily="34" charset="0"/>
              </a:rPr>
              <a:t> Öneri ve tedbirler</a:t>
            </a:r>
            <a:endParaRPr lang="tr-TR" sz="2800" b="0" i="0" dirty="0">
              <a:solidFill>
                <a:schemeClr val="bg1"/>
              </a:solidFill>
              <a:effectLst/>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82788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2459421" y="1597573"/>
            <a:ext cx="8761990" cy="3300250"/>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a:bodyPr>
          <a:lstStyle/>
          <a:p>
            <a:pPr marL="0" indent="0" algn="just">
              <a:spcBef>
                <a:spcPts val="0"/>
              </a:spcBef>
              <a:spcAft>
                <a:spcPts val="0"/>
              </a:spcAft>
              <a:buNone/>
            </a:pPr>
            <a:endParaRPr lang="tr-TR" sz="2800" b="1" i="0" dirty="0">
              <a:solidFill>
                <a:srgbClr val="000000"/>
              </a:solidFill>
              <a:effectLst/>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2800" b="1" i="0" dirty="0">
                <a:solidFill>
                  <a:srgbClr val="000000"/>
                </a:solidFill>
                <a:effectLst/>
                <a:latin typeface="Calibri" panose="020F0502020204030204" pitchFamily="34" charset="0"/>
                <a:cs typeface="Calibri" panose="020F0502020204030204" pitchFamily="34" charset="0"/>
              </a:rPr>
              <a:t>Bu bölümde, idarenin misyonu, vizyonu, teşkilat yapısı, mevzuatı, sunulan hizmetleri, insan kaynakları ve fiziki kaynakları ile </a:t>
            </a:r>
            <a:r>
              <a:rPr lang="tr-TR" sz="2800" b="1" dirty="0">
                <a:solidFill>
                  <a:srgbClr val="000000"/>
                </a:solidFill>
                <a:latin typeface="Calibri" panose="020F0502020204030204" pitchFamily="34" charset="0"/>
                <a:cs typeface="Calibri" panose="020F0502020204030204" pitchFamily="34" charset="0"/>
              </a:rPr>
              <a:t>yönetim ve iç kontrol sistemine ilişkin</a:t>
            </a:r>
            <a:r>
              <a:rPr lang="tr-TR" sz="2800" b="1" i="0" dirty="0">
                <a:solidFill>
                  <a:srgbClr val="000000"/>
                </a:solidFill>
                <a:effectLst/>
                <a:latin typeface="Calibri" panose="020F0502020204030204" pitchFamily="34" charset="0"/>
                <a:cs typeface="Calibri" panose="020F0502020204030204" pitchFamily="34" charset="0"/>
              </a:rPr>
              <a:t> bilgilere yer verilir.</a:t>
            </a: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
        <p:nvSpPr>
          <p:cNvPr id="7" name="Dikdörtgen 6"/>
          <p:cNvSpPr/>
          <p:nvPr/>
        </p:nvSpPr>
        <p:spPr>
          <a:xfrm>
            <a:off x="1139255" y="1597572"/>
            <a:ext cx="1225573" cy="3300250"/>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dirty="0">
                <a:solidFill>
                  <a:srgbClr val="C00000"/>
                </a:solidFill>
                <a:latin typeface="Calibri" panose="020F0502020204030204" pitchFamily="34" charset="0"/>
                <a:cs typeface="Calibri" panose="020F0502020204030204" pitchFamily="34" charset="0"/>
              </a:rPr>
              <a:t>GENEL BİLGİLER</a:t>
            </a:r>
            <a:endParaRPr lang="tr-TR" sz="2800" dirty="0"/>
          </a:p>
        </p:txBody>
      </p:sp>
    </p:spTree>
    <p:extLst>
      <p:ext uri="{BB962C8B-B14F-4D97-AF65-F5344CB8AC3E}">
        <p14:creationId xmlns:p14="http://schemas.microsoft.com/office/powerpoint/2010/main" val="199502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2417379" y="1597573"/>
            <a:ext cx="8801877" cy="3300250"/>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a:bodyPr>
          <a:lstStyle/>
          <a:p>
            <a:pPr marL="0" indent="0" algn="just">
              <a:spcBef>
                <a:spcPts val="0"/>
              </a:spcBef>
              <a:spcAft>
                <a:spcPts val="0"/>
              </a:spcAft>
              <a:buNone/>
            </a:pPr>
            <a:endParaRPr lang="tr-TR" sz="2800" b="1" i="0" dirty="0">
              <a:solidFill>
                <a:srgbClr val="000000"/>
              </a:solidFill>
              <a:effectLst/>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2800" b="1" dirty="0">
                <a:solidFill>
                  <a:srgbClr val="000000"/>
                </a:solidFill>
                <a:latin typeface="Calibri" panose="020F0502020204030204" pitchFamily="34" charset="0"/>
                <a:cs typeface="Calibri" panose="020F0502020204030204" pitchFamily="34" charset="0"/>
              </a:rPr>
              <a:t>Bu bölümde, idarenin stratejik planında yer alan amaç ve hedeflerine, faaliyet yılı önceliklerine, izlenen temel ilke ve politikalarına yer verilir.</a:t>
            </a: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
        <p:nvSpPr>
          <p:cNvPr id="7" name="Dikdörtgen 6"/>
          <p:cNvSpPr/>
          <p:nvPr/>
        </p:nvSpPr>
        <p:spPr>
          <a:xfrm>
            <a:off x="1139255" y="1597572"/>
            <a:ext cx="1194042" cy="3300250"/>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dirty="0">
                <a:solidFill>
                  <a:srgbClr val="C00000"/>
                </a:solidFill>
                <a:latin typeface="Calibri" panose="020F0502020204030204" pitchFamily="34" charset="0"/>
                <a:cs typeface="Calibri" panose="020F0502020204030204" pitchFamily="34" charset="0"/>
              </a:rPr>
              <a:t>AMAÇ VE HEDEFLER</a:t>
            </a:r>
            <a:endParaRPr lang="tr-TR" sz="2800" dirty="0"/>
          </a:p>
        </p:txBody>
      </p:sp>
    </p:spTree>
    <p:extLst>
      <p:ext uri="{BB962C8B-B14F-4D97-AF65-F5344CB8AC3E}">
        <p14:creationId xmlns:p14="http://schemas.microsoft.com/office/powerpoint/2010/main" val="327224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2459421" y="1114096"/>
            <a:ext cx="8761990" cy="5118537"/>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fontScale="55000" lnSpcReduction="20000"/>
          </a:bodyPr>
          <a:lstStyle/>
          <a:p>
            <a:pPr marL="0" indent="0" algn="just">
              <a:spcBef>
                <a:spcPts val="0"/>
              </a:spcBef>
              <a:spcAft>
                <a:spcPts val="0"/>
              </a:spcAft>
              <a:buNone/>
            </a:pPr>
            <a:endParaRPr lang="tr-TR" sz="2800" b="1" i="0" dirty="0">
              <a:solidFill>
                <a:srgbClr val="000000"/>
              </a:solidFill>
              <a:effectLst/>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3800" b="1" dirty="0">
                <a:solidFill>
                  <a:srgbClr val="000000"/>
                </a:solidFill>
                <a:latin typeface="Calibri" panose="020F0502020204030204" pitchFamily="34" charset="0"/>
                <a:cs typeface="Calibri" panose="020F0502020204030204" pitchFamily="34" charset="0"/>
              </a:rPr>
              <a:t>Bu bölümde, mali bilgiler ile performans bilgilerine detaylı olarak yer verilir.</a:t>
            </a:r>
          </a:p>
          <a:p>
            <a:pPr marL="0" indent="0" algn="just">
              <a:spcBef>
                <a:spcPts val="0"/>
              </a:spcBef>
              <a:spcAft>
                <a:spcPts val="0"/>
              </a:spcAft>
              <a:buNone/>
            </a:pPr>
            <a:endParaRPr lang="tr-TR" sz="2800" b="1" dirty="0">
              <a:solidFill>
                <a:srgbClr val="000000"/>
              </a:solidFill>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3800" b="1" dirty="0">
                <a:solidFill>
                  <a:srgbClr val="C00000"/>
                </a:solidFill>
                <a:latin typeface="Calibri" panose="020F0502020204030204" pitchFamily="34" charset="0"/>
                <a:cs typeface="Calibri" panose="020F0502020204030204" pitchFamily="34" charset="0"/>
              </a:rPr>
              <a:t>Mali bilgiler başlığı altında, </a:t>
            </a:r>
            <a:r>
              <a:rPr lang="tr-TR" sz="3800" b="1" dirty="0">
                <a:solidFill>
                  <a:srgbClr val="000000"/>
                </a:solidFill>
                <a:latin typeface="Calibri" panose="020F0502020204030204" pitchFamily="34" charset="0"/>
                <a:cs typeface="Calibri" panose="020F0502020204030204" pitchFamily="34" charset="0"/>
              </a:rPr>
              <a:t>kullanılan kaynaklara, bütçe hedef ve gerçekleşmeleri ile meydana gelen sapmaların nedenlerine, varlık ve yükümlülükler ile yardım yapılan birlik, kurum ve kuruluşların faaliyetlerine ilişkin bilgilere, temel mali tablolara ve bu tablolara ilişkin açıklamalara yer verilir. Ayrıca, iç ve dış mali denetim sonuçları hakkındaki özet bilgiler de bu başlık altında yer alır.</a:t>
            </a:r>
          </a:p>
          <a:p>
            <a:pPr marL="0" indent="0" algn="just">
              <a:spcBef>
                <a:spcPts val="0"/>
              </a:spcBef>
              <a:spcAft>
                <a:spcPts val="0"/>
              </a:spcAft>
              <a:buNone/>
            </a:pPr>
            <a:endParaRPr lang="tr-TR" sz="3800" b="1" dirty="0">
              <a:solidFill>
                <a:srgbClr val="000000"/>
              </a:solidFill>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3800" b="1" dirty="0">
                <a:solidFill>
                  <a:srgbClr val="C00000"/>
                </a:solidFill>
                <a:latin typeface="Calibri" panose="020F0502020204030204" pitchFamily="34" charset="0"/>
                <a:cs typeface="Calibri" panose="020F0502020204030204" pitchFamily="34" charset="0"/>
              </a:rPr>
              <a:t>Performans bilgileri başlığı altında, </a:t>
            </a:r>
            <a:r>
              <a:rPr lang="tr-TR" sz="3800" b="1" dirty="0">
                <a:solidFill>
                  <a:srgbClr val="000000"/>
                </a:solidFill>
                <a:latin typeface="Calibri" panose="020F0502020204030204" pitchFamily="34" charset="0"/>
                <a:cs typeface="Calibri" panose="020F0502020204030204" pitchFamily="34" charset="0"/>
              </a:rPr>
              <a:t>idarenin stratejik plan değerlendirme sonuçları ile performans programında yer alan program, alt program ve faaliyetlerine, performans bilgilerinin gerçekleşme durumu ile meydana gelen sapmaların nedenlerine, diğer performans bilgilerine ve bunlara ilişkin değerlendirmelere yer verilir.</a:t>
            </a: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
        <p:nvSpPr>
          <p:cNvPr id="7" name="Dikdörtgen 6"/>
          <p:cNvSpPr/>
          <p:nvPr/>
        </p:nvSpPr>
        <p:spPr>
          <a:xfrm>
            <a:off x="1139254" y="1114097"/>
            <a:ext cx="1225573" cy="5118537"/>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dirty="0">
                <a:solidFill>
                  <a:srgbClr val="C00000"/>
                </a:solidFill>
                <a:latin typeface="Calibri" panose="020F0502020204030204" pitchFamily="34" charset="0"/>
                <a:cs typeface="Calibri" panose="020F0502020204030204" pitchFamily="34" charset="0"/>
              </a:rPr>
              <a:t>FAALİYETLERE İLİŞKİN BİLGİ VE DEĞERLENDİRMELER</a:t>
            </a:r>
            <a:endParaRPr lang="tr-TR" sz="2800" dirty="0"/>
          </a:p>
        </p:txBody>
      </p:sp>
    </p:spTree>
    <p:extLst>
      <p:ext uri="{BB962C8B-B14F-4D97-AF65-F5344CB8AC3E}">
        <p14:creationId xmlns:p14="http://schemas.microsoft.com/office/powerpoint/2010/main" val="17761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2448910" y="1583982"/>
            <a:ext cx="8770345" cy="4078013"/>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a:bodyPr>
          <a:lstStyle/>
          <a:p>
            <a:pPr marL="0" indent="0" algn="just">
              <a:spcBef>
                <a:spcPts val="0"/>
              </a:spcBef>
              <a:spcAft>
                <a:spcPts val="0"/>
              </a:spcAft>
              <a:buNone/>
            </a:pPr>
            <a:endParaRPr lang="tr-TR" sz="2800" b="1" dirty="0">
              <a:solidFill>
                <a:srgbClr val="000000"/>
              </a:solidFill>
              <a:latin typeface="Calibri" panose="020F0502020204030204" pitchFamily="34" charset="0"/>
              <a:cs typeface="Calibri" panose="020F0502020204030204" pitchFamily="34" charset="0"/>
            </a:endParaRPr>
          </a:p>
          <a:p>
            <a:pPr marL="0" indent="0" algn="just">
              <a:spcBef>
                <a:spcPts val="0"/>
              </a:spcBef>
              <a:spcAft>
                <a:spcPts val="0"/>
              </a:spcAft>
              <a:buNone/>
            </a:pPr>
            <a:r>
              <a:rPr lang="tr-TR" sz="2800" b="1" dirty="0">
                <a:solidFill>
                  <a:srgbClr val="000000"/>
                </a:solidFill>
                <a:latin typeface="Calibri" panose="020F0502020204030204" pitchFamily="34" charset="0"/>
                <a:cs typeface="Calibri" panose="020F0502020204030204" pitchFamily="34" charset="0"/>
              </a:rPr>
              <a:t>Bu bölümde, orta ve uzun vadeli amaç ve hedeflere ulaşılabilmesi sürecinde teşkilat yapısı, organizasyon yeteneği, teknolojik kapasite gibi unsurlar açısından bir mevcut durum değerlendirmesi yapılarak idarenin üstün ve zayıf yönlerine yer verilir.</a:t>
            </a:r>
          </a:p>
          <a:p>
            <a:pPr marL="0" indent="0" algn="just">
              <a:spcBef>
                <a:spcPts val="0"/>
              </a:spcBef>
              <a:spcAft>
                <a:spcPts val="0"/>
              </a:spcAft>
              <a:buNone/>
            </a:pPr>
            <a:endParaRPr lang="tr-TR" sz="2800" b="1" i="0" dirty="0">
              <a:solidFill>
                <a:srgbClr val="000000"/>
              </a:solidFill>
              <a:effectLst/>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
        <p:nvSpPr>
          <p:cNvPr id="7" name="Dikdörtgen 6"/>
          <p:cNvSpPr/>
          <p:nvPr/>
        </p:nvSpPr>
        <p:spPr>
          <a:xfrm>
            <a:off x="1137099" y="1583982"/>
            <a:ext cx="1206708" cy="4078015"/>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400" b="1" dirty="0">
                <a:solidFill>
                  <a:srgbClr val="C00000"/>
                </a:solidFill>
                <a:latin typeface="Calibri" panose="020F0502020204030204" pitchFamily="34" charset="0"/>
                <a:cs typeface="Calibri" panose="020F0502020204030204" pitchFamily="34" charset="0"/>
              </a:rPr>
              <a:t>KURUMSAL KABİLİYET VE KAPASİTENİN DEĞERLENDİRİLMESİ</a:t>
            </a:r>
            <a:endParaRPr lang="tr-TR" sz="2400" dirty="0"/>
          </a:p>
        </p:txBody>
      </p:sp>
    </p:spTree>
    <p:extLst>
      <p:ext uri="{BB962C8B-B14F-4D97-AF65-F5344CB8AC3E}">
        <p14:creationId xmlns:p14="http://schemas.microsoft.com/office/powerpoint/2010/main" val="313257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2448910" y="1583982"/>
            <a:ext cx="8770345" cy="3818335"/>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0000">
            <a:normAutofit/>
          </a:bodyPr>
          <a:lstStyle/>
          <a:p>
            <a:pPr marL="0" indent="0" algn="just">
              <a:spcBef>
                <a:spcPts val="0"/>
              </a:spcBef>
              <a:spcAft>
                <a:spcPts val="0"/>
              </a:spcAft>
              <a:buNone/>
            </a:pPr>
            <a:r>
              <a:rPr lang="tr-TR" sz="2800" b="1" dirty="0">
                <a:solidFill>
                  <a:srgbClr val="000000"/>
                </a:solidFill>
                <a:latin typeface="Calibri" panose="020F0502020204030204" pitchFamily="34" charset="0"/>
                <a:cs typeface="Calibri" panose="020F0502020204030204" pitchFamily="34" charset="0"/>
              </a:rPr>
              <a:t>Faaliyet yılı sonuçları ile genel ekonomik koşullar, bütçe imkânları ve beklentiler göz önüne alınarak idarenin gelecek yıllarda faaliyetlerinde yapmayı planladığı değişiklik önerilerine, amaç ve hedeflerinde meydana gelecek değişiklikler ile karşılaşabileceği risklere ve bunlara yönelik alınması gereken tedbirlere bu bölümde yer verilir.</a:t>
            </a: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39255" y="270520"/>
            <a:ext cx="10080000" cy="583898"/>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KAPSAMI</a:t>
            </a:r>
            <a:endParaRPr lang="tr-TR" sz="2400" b="1" dirty="0">
              <a:solidFill>
                <a:srgbClr val="C00000"/>
              </a:solidFill>
              <a:latin typeface="Calibri" panose="020F0502020204030204" pitchFamily="34" charset="0"/>
              <a:ea typeface="+mj-ea"/>
              <a:cs typeface="Calibri" panose="020F0502020204030204" pitchFamily="34" charset="0"/>
            </a:endParaRPr>
          </a:p>
        </p:txBody>
      </p:sp>
      <p:sp>
        <p:nvSpPr>
          <p:cNvPr id="7" name="Dikdörtgen 6"/>
          <p:cNvSpPr/>
          <p:nvPr/>
        </p:nvSpPr>
        <p:spPr>
          <a:xfrm>
            <a:off x="1137099" y="1583982"/>
            <a:ext cx="1206708" cy="3818335"/>
          </a:xfrm>
          <a:prstGeom prst="rect">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dirty="0">
                <a:solidFill>
                  <a:srgbClr val="C00000"/>
                </a:solidFill>
                <a:latin typeface="Calibri" panose="020F0502020204030204" pitchFamily="34" charset="0"/>
                <a:cs typeface="Calibri" panose="020F0502020204030204" pitchFamily="34" charset="0"/>
              </a:rPr>
              <a:t>ÖNERİ VE TEDBİRLER</a:t>
            </a:r>
            <a:endParaRPr lang="tr-TR" sz="2800" dirty="0"/>
          </a:p>
        </p:txBody>
      </p:sp>
    </p:spTree>
    <p:extLst>
      <p:ext uri="{BB962C8B-B14F-4D97-AF65-F5344CB8AC3E}">
        <p14:creationId xmlns:p14="http://schemas.microsoft.com/office/powerpoint/2010/main" val="1271459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1141412" y="1180730"/>
            <a:ext cx="10079999" cy="5208706"/>
          </a:xfrm>
          <a:solidFill>
            <a:schemeClr val="accent5">
              <a:lumMod val="20000"/>
              <a:lumOff val="80000"/>
            </a:schemeClr>
          </a:solidFill>
          <a:ln>
            <a:solidFill>
              <a:schemeClr val="bg1"/>
            </a:solidFill>
          </a:ln>
        </p:spPr>
        <p:txBody>
          <a:bodyPr>
            <a:normAutofit/>
          </a:bodyPr>
          <a:lstStyle/>
          <a:p>
            <a:pPr marL="0" indent="0" algn="just">
              <a:lnSpc>
                <a:spcPct val="100000"/>
              </a:lnSpc>
              <a:spcBef>
                <a:spcPts val="0"/>
              </a:spcBef>
              <a:spcAft>
                <a:spcPts val="0"/>
              </a:spcAft>
              <a:buNone/>
            </a:pPr>
            <a:endParaRPr lang="tr-TR" sz="1600" b="0"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tr-TR" sz="1600" dirty="0">
              <a:solidFill>
                <a:srgbClr val="00000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endParaRPr lang="tr-TR" sz="1600" b="0"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2000" b="1" i="0" dirty="0">
                <a:solidFill>
                  <a:srgbClr val="C00000"/>
                </a:solidFill>
                <a:effectLst/>
                <a:latin typeface="Calibri" panose="020F0502020204030204" pitchFamily="34" charset="0"/>
                <a:cs typeface="Calibri" panose="020F0502020204030204" pitchFamily="34" charset="0"/>
              </a:rPr>
              <a:t>(1)</a:t>
            </a:r>
            <a:r>
              <a:rPr lang="tr-TR" sz="2000" b="1" i="0" dirty="0">
                <a:solidFill>
                  <a:srgbClr val="000000"/>
                </a:solidFill>
                <a:effectLst/>
                <a:latin typeface="Calibri" panose="020F0502020204030204" pitchFamily="34" charset="0"/>
                <a:cs typeface="Calibri" panose="020F0502020204030204" pitchFamily="34" charset="0"/>
              </a:rPr>
              <a:t>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Birim ve idare faaliyet raporları, Ek-1’de yer alan şekle uygun olarak hazırlanır</a:t>
            </a:r>
            <a:r>
              <a:rPr lang="tr-TR" sz="2000" b="1" i="0" dirty="0">
                <a:solidFill>
                  <a:srgbClr val="000000"/>
                </a:solidFill>
                <a:effectLst/>
                <a:latin typeface="Calibri" panose="020F0502020204030204" pitchFamily="34" charset="0"/>
                <a:cs typeface="Calibri" panose="020F0502020204030204" pitchFamily="34" charset="0"/>
              </a:rPr>
              <a:t>. Birim faaliyet raporlarında sadece harcama birimine ilişkin bilgilere yer verilir. Birim faaliyet raporlarında birim yöneticisinin; idare faaliyet raporlarında ise üst yöneticinin sunuş metni yer alır.</a:t>
            </a:r>
          </a:p>
          <a:p>
            <a:pPr marL="0" indent="0" algn="just">
              <a:lnSpc>
                <a:spcPct val="100000"/>
              </a:lnSpc>
              <a:spcBef>
                <a:spcPts val="0"/>
              </a:spcBef>
              <a:spcAft>
                <a:spcPts val="0"/>
              </a:spcAft>
              <a:buNone/>
            </a:pPr>
            <a:endParaRPr lang="tr-TR" sz="1600" b="0"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2000" b="1" i="0" dirty="0">
                <a:solidFill>
                  <a:srgbClr val="C00000"/>
                </a:solidFill>
                <a:effectLst/>
                <a:latin typeface="Calibri" panose="020F0502020204030204" pitchFamily="34" charset="0"/>
                <a:cs typeface="Calibri" panose="020F0502020204030204" pitchFamily="34" charset="0"/>
              </a:rPr>
              <a:t>(2)</a:t>
            </a:r>
            <a:r>
              <a:rPr lang="tr-TR" sz="2000" b="1" i="0" dirty="0">
                <a:solidFill>
                  <a:srgbClr val="000000"/>
                </a:solidFill>
                <a:effectLst/>
                <a:latin typeface="Calibri" panose="020F0502020204030204" pitchFamily="34" charset="0"/>
                <a:cs typeface="Calibri" panose="020F0502020204030204" pitchFamily="34" charset="0"/>
              </a:rPr>
              <a:t>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İdare faaliyet raporlarına</a:t>
            </a:r>
            <a:r>
              <a:rPr lang="tr-TR" sz="2000" b="1" i="0" dirty="0">
                <a:solidFill>
                  <a:srgbClr val="000000"/>
                </a:solidFill>
                <a:effectLst/>
                <a:latin typeface="Calibri" panose="020F0502020204030204" pitchFamily="34" charset="0"/>
                <a:cs typeface="Calibri" panose="020F0502020204030204" pitchFamily="34" charset="0"/>
              </a:rPr>
              <a:t>, Ek-2 ve Ek-4’te örnekleri yer alan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üst yönetici </a:t>
            </a:r>
            <a:r>
              <a:rPr lang="tr-TR" sz="2000" b="1" i="0" dirty="0">
                <a:solidFill>
                  <a:srgbClr val="000000"/>
                </a:solidFill>
                <a:effectLst/>
                <a:latin typeface="Calibri" panose="020F0502020204030204" pitchFamily="34" charset="0"/>
                <a:cs typeface="Calibri" panose="020F0502020204030204" pitchFamily="34" charset="0"/>
              </a:rPr>
              <a:t>tarafından imzalanan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«İç Kontrol Güvence Beyanı</a:t>
            </a:r>
            <a:r>
              <a:rPr lang="tr-TR" sz="2000" b="1" i="0" dirty="0">
                <a:solidFill>
                  <a:srgbClr val="000000"/>
                </a:solidFill>
                <a:effectLst/>
                <a:latin typeface="Calibri" panose="020F0502020204030204" pitchFamily="34" charset="0"/>
                <a:cs typeface="Calibri" panose="020F0502020204030204" pitchFamily="34" charset="0"/>
              </a:rPr>
              <a:t>" ile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mali hizmetler birim yöneticisi </a:t>
            </a:r>
            <a:r>
              <a:rPr lang="tr-TR" sz="2000" b="1" i="0" dirty="0">
                <a:solidFill>
                  <a:srgbClr val="000000"/>
                </a:solidFill>
                <a:effectLst/>
                <a:latin typeface="Calibri" panose="020F0502020204030204" pitchFamily="34" charset="0"/>
                <a:cs typeface="Calibri" panose="020F0502020204030204" pitchFamily="34" charset="0"/>
              </a:rPr>
              <a:t>tarafından imzalanan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Mali Hizmetler Birim Yöneticisinin Beyanı</a:t>
            </a:r>
            <a:r>
              <a:rPr lang="tr-TR" sz="2000" b="1" i="0" dirty="0">
                <a:solidFill>
                  <a:srgbClr val="000000"/>
                </a:solidFill>
                <a:effectLst/>
                <a:latin typeface="Calibri" panose="020F0502020204030204" pitchFamily="34" charset="0"/>
                <a:cs typeface="Calibri" panose="020F0502020204030204" pitchFamily="34" charset="0"/>
              </a:rPr>
              <a:t>", birim faaliyet raporlarına ise Ek-3’te örneği yer alan ve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harcama yetkilisi </a:t>
            </a:r>
            <a:r>
              <a:rPr lang="tr-TR" sz="2000" b="1" i="0" dirty="0">
                <a:solidFill>
                  <a:srgbClr val="000000"/>
                </a:solidFill>
                <a:effectLst/>
                <a:latin typeface="Calibri" panose="020F0502020204030204" pitchFamily="34" charset="0"/>
                <a:cs typeface="Calibri" panose="020F0502020204030204" pitchFamily="34" charset="0"/>
              </a:rPr>
              <a:t>tarafından imzalanan "</a:t>
            </a:r>
            <a:r>
              <a:rPr lang="tr-TR" sz="2000" b="1" i="0" dirty="0">
                <a:solidFill>
                  <a:srgbClr val="000000"/>
                </a:solidFill>
                <a:effectLst/>
                <a:highlight>
                  <a:srgbClr val="FFFF00"/>
                </a:highlight>
                <a:latin typeface="Calibri" panose="020F0502020204030204" pitchFamily="34" charset="0"/>
                <a:cs typeface="Calibri" panose="020F0502020204030204" pitchFamily="34" charset="0"/>
              </a:rPr>
              <a:t>İç Kontrol Güvence Beyanı</a:t>
            </a:r>
            <a:r>
              <a:rPr lang="tr-TR" sz="2000" b="1" i="0" dirty="0">
                <a:solidFill>
                  <a:srgbClr val="000000"/>
                </a:solidFill>
                <a:effectLst/>
                <a:latin typeface="Calibri" panose="020F0502020204030204" pitchFamily="34" charset="0"/>
                <a:cs typeface="Calibri" panose="020F0502020204030204" pitchFamily="34" charset="0"/>
              </a:rPr>
              <a:t>" eklenir.</a:t>
            </a:r>
          </a:p>
          <a:p>
            <a:pPr marL="0" indent="0" algn="just">
              <a:lnSpc>
                <a:spcPct val="100000"/>
              </a:lnSpc>
              <a:spcBef>
                <a:spcPts val="0"/>
              </a:spcBef>
              <a:spcAft>
                <a:spcPts val="0"/>
              </a:spcAft>
              <a:buNone/>
            </a:pPr>
            <a:endParaRPr lang="tr-TR" sz="1600" b="0"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2000" b="1" i="0" dirty="0">
                <a:solidFill>
                  <a:srgbClr val="C00000"/>
                </a:solidFill>
                <a:effectLst/>
                <a:latin typeface="Calibri" panose="020F0502020204030204" pitchFamily="34" charset="0"/>
                <a:cs typeface="Calibri" panose="020F0502020204030204" pitchFamily="34" charset="0"/>
              </a:rPr>
              <a:t>(3)</a:t>
            </a:r>
            <a:r>
              <a:rPr lang="tr-TR" sz="2000" b="1" i="0" dirty="0">
                <a:solidFill>
                  <a:srgbClr val="000000"/>
                </a:solidFill>
                <a:effectLst/>
                <a:latin typeface="Calibri" panose="020F0502020204030204" pitchFamily="34" charset="0"/>
                <a:cs typeface="Calibri" panose="020F0502020204030204" pitchFamily="34" charset="0"/>
              </a:rPr>
              <a:t> </a:t>
            </a:r>
            <a:r>
              <a:rPr lang="tr-TR" sz="2000" b="1" i="0" dirty="0">
                <a:solidFill>
                  <a:schemeClr val="bg1"/>
                </a:solidFill>
                <a:effectLst/>
                <a:latin typeface="Calibri" panose="020F0502020204030204" pitchFamily="34" charset="0"/>
                <a:cs typeface="Calibri" panose="020F0502020204030204" pitchFamily="34" charset="0"/>
              </a:rPr>
              <a:t>Birim ve idare faaliyet raporlarında yer alması gereken diğer hususlar Strateji ve Bütçe Başkanlığınca belirlenir.</a:t>
            </a:r>
          </a:p>
          <a:p>
            <a:pPr marL="0" indent="0" algn="just">
              <a:spcAft>
                <a:spcPts val="0"/>
              </a:spcAft>
              <a:buNone/>
            </a:pPr>
            <a:endParaRPr lang="tr-TR" sz="3200" b="0" i="0" dirty="0">
              <a:solidFill>
                <a:srgbClr val="000000"/>
              </a:solidFill>
              <a:effectLst/>
              <a:latin typeface="Times New Roman" panose="02020603050405020304" pitchFamily="18" charset="0"/>
            </a:endParaRPr>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41411" y="468564"/>
            <a:ext cx="10080000"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Birim ve İdare Faaliyet Raporlarının şekli </a:t>
            </a:r>
            <a:endParaRPr lang="tr-TR" sz="2400" b="1" dirty="0">
              <a:solidFill>
                <a:srgbClr val="C0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337188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01CFE2-2494-46CE-95FF-2A6E9E5E3F75}"/>
              </a:ext>
            </a:extLst>
          </p:cNvPr>
          <p:cNvSpPr>
            <a:spLocks noGrp="1"/>
          </p:cNvSpPr>
          <p:nvPr>
            <p:ph idx="1"/>
          </p:nvPr>
        </p:nvSpPr>
        <p:spPr>
          <a:xfrm>
            <a:off x="1121094" y="757970"/>
            <a:ext cx="4578666" cy="5390582"/>
          </a:xfrm>
          <a:solidFill>
            <a:schemeClr val="accent5">
              <a:lumMod val="20000"/>
              <a:lumOff val="80000"/>
            </a:schemeClr>
          </a:solidFill>
        </p:spPr>
        <p:txBody>
          <a:bodyPr>
            <a:noAutofit/>
          </a:bodyPr>
          <a:lstStyle/>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………..YILI</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FAALİYET RAPORU</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ÜST YÖNETİCİ SUNUŞU</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İÇİNDEKİLER</a:t>
            </a:r>
          </a:p>
          <a:p>
            <a:pPr marL="0" indent="0">
              <a:lnSpc>
                <a:spcPct val="100000"/>
              </a:lnSpc>
              <a:spcBef>
                <a:spcPts val="0"/>
              </a:spcBef>
              <a:spcAft>
                <a:spcPts val="0"/>
              </a:spcAft>
              <a:buNone/>
            </a:pPr>
            <a:r>
              <a:rPr lang="tr-TR" sz="1600" b="1" dirty="0">
                <a:solidFill>
                  <a:srgbClr val="000000"/>
                </a:solidFill>
                <a:latin typeface="Calibri" panose="020F0502020204030204" pitchFamily="34" charset="0"/>
                <a:cs typeface="Calibri" panose="020F0502020204030204" pitchFamily="34" charset="0"/>
              </a:rPr>
              <a:t>YÖNETİCİ ÖZETİ</a:t>
            </a:r>
            <a:endParaRPr lang="tr-TR" sz="1600" b="1" i="0" dirty="0">
              <a:solidFill>
                <a:srgbClr val="000000"/>
              </a:solidFill>
              <a:effectLst/>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I- GENEL BİLGİLER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A-</a:t>
            </a:r>
            <a:r>
              <a:rPr lang="tr-TR" sz="1600" b="1" i="0" dirty="0">
                <a:solidFill>
                  <a:srgbClr val="000000"/>
                </a:solidFill>
                <a:effectLst/>
                <a:latin typeface="Calibri" panose="020F0502020204030204" pitchFamily="34" charset="0"/>
                <a:cs typeface="Calibri" panose="020F0502020204030204" pitchFamily="34" charset="0"/>
              </a:rPr>
              <a:t> Misyon ve Vizyon</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B-</a:t>
            </a:r>
            <a:r>
              <a:rPr lang="tr-TR" sz="1600" b="1" i="0" dirty="0">
                <a:solidFill>
                  <a:srgbClr val="000000"/>
                </a:solidFill>
                <a:effectLst/>
                <a:latin typeface="Calibri" panose="020F0502020204030204" pitchFamily="34" charset="0"/>
                <a:cs typeface="Calibri" panose="020F0502020204030204" pitchFamily="34" charset="0"/>
              </a:rPr>
              <a:t> Yetki, Görev ve Sorumluluklar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C-</a:t>
            </a:r>
            <a:r>
              <a:rPr lang="tr-TR" sz="1600" b="1" i="0" dirty="0">
                <a:solidFill>
                  <a:srgbClr val="000000"/>
                </a:solidFill>
                <a:effectLst/>
                <a:latin typeface="Calibri" panose="020F0502020204030204" pitchFamily="34" charset="0"/>
                <a:cs typeface="Calibri" panose="020F0502020204030204" pitchFamily="34" charset="0"/>
              </a:rPr>
              <a:t> İdareye İlişkin Bilgiler</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1-</a:t>
            </a:r>
            <a:r>
              <a:rPr lang="tr-TR" sz="1600" b="1" i="0" dirty="0">
                <a:solidFill>
                  <a:srgbClr val="000000"/>
                </a:solidFill>
                <a:effectLst/>
                <a:latin typeface="Calibri" panose="020F0502020204030204" pitchFamily="34" charset="0"/>
                <a:cs typeface="Calibri" panose="020F0502020204030204" pitchFamily="34" charset="0"/>
              </a:rPr>
              <a:t> Fiziksel Yapı</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2-</a:t>
            </a:r>
            <a:r>
              <a:rPr lang="tr-TR" sz="1600" b="1" i="0" dirty="0">
                <a:solidFill>
                  <a:srgbClr val="000000"/>
                </a:solidFill>
                <a:effectLst/>
                <a:latin typeface="Calibri" panose="020F0502020204030204" pitchFamily="34" charset="0"/>
                <a:cs typeface="Calibri" panose="020F0502020204030204" pitchFamily="34" charset="0"/>
              </a:rPr>
              <a:t> Teşkilat Yapısı</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3-</a:t>
            </a:r>
            <a:r>
              <a:rPr lang="tr-TR" sz="1600" b="1" i="0" dirty="0">
                <a:solidFill>
                  <a:srgbClr val="000000"/>
                </a:solidFill>
                <a:effectLst/>
                <a:latin typeface="Calibri" panose="020F0502020204030204" pitchFamily="34" charset="0"/>
                <a:cs typeface="Calibri" panose="020F0502020204030204" pitchFamily="34" charset="0"/>
              </a:rPr>
              <a:t> Teknoloji ve Bilişim Altyapısı</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4-</a:t>
            </a:r>
            <a:r>
              <a:rPr lang="tr-TR" sz="1600" b="1" i="0" dirty="0">
                <a:solidFill>
                  <a:srgbClr val="000000"/>
                </a:solidFill>
                <a:effectLst/>
                <a:latin typeface="Calibri" panose="020F0502020204030204" pitchFamily="34" charset="0"/>
                <a:cs typeface="Calibri" panose="020F0502020204030204" pitchFamily="34" charset="0"/>
              </a:rPr>
              <a:t> İnsan Kaynakları</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5-</a:t>
            </a:r>
            <a:r>
              <a:rPr lang="tr-TR" sz="1600" b="1" i="0" dirty="0">
                <a:solidFill>
                  <a:srgbClr val="000000"/>
                </a:solidFill>
                <a:effectLst/>
                <a:latin typeface="Calibri" panose="020F0502020204030204" pitchFamily="34" charset="0"/>
                <a:cs typeface="Calibri" panose="020F0502020204030204" pitchFamily="34" charset="0"/>
              </a:rPr>
              <a:t> Sunulan Hizmetler</a:t>
            </a:r>
          </a:p>
          <a:p>
            <a:pPr marL="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600" b="1" i="0" dirty="0">
                <a:solidFill>
                  <a:srgbClr val="C00000"/>
                </a:solidFill>
                <a:effectLst/>
                <a:latin typeface="Calibri" panose="020F0502020204030204" pitchFamily="34" charset="0"/>
                <a:cs typeface="Calibri" panose="020F0502020204030204" pitchFamily="34" charset="0"/>
              </a:rPr>
              <a:t>6-</a:t>
            </a:r>
            <a:r>
              <a:rPr lang="tr-TR" sz="1600" b="1" i="0" dirty="0">
                <a:solidFill>
                  <a:srgbClr val="000000"/>
                </a:solidFill>
                <a:effectLst/>
                <a:latin typeface="Calibri" panose="020F0502020204030204" pitchFamily="34" charset="0"/>
                <a:cs typeface="Calibri" panose="020F0502020204030204" pitchFamily="34" charset="0"/>
              </a:rPr>
              <a:t> Yönetim ve İç Kontrol Sistemi</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D- </a:t>
            </a:r>
            <a:r>
              <a:rPr lang="tr-TR" sz="1600" b="1" i="0" dirty="0">
                <a:solidFill>
                  <a:srgbClr val="000000"/>
                </a:solidFill>
                <a:effectLst/>
                <a:latin typeface="Calibri" panose="020F0502020204030204" pitchFamily="34" charset="0"/>
                <a:cs typeface="Calibri" panose="020F0502020204030204" pitchFamily="34" charset="0"/>
              </a:rPr>
              <a:t>Diğer Hususlar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II- AMAÇ ve HEDEFLER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A-</a:t>
            </a:r>
            <a:r>
              <a:rPr lang="tr-TR" sz="1600" b="1" i="0" dirty="0">
                <a:solidFill>
                  <a:srgbClr val="000000"/>
                </a:solidFill>
                <a:effectLst/>
                <a:latin typeface="Calibri" panose="020F0502020204030204" pitchFamily="34" charset="0"/>
                <a:cs typeface="Calibri" panose="020F0502020204030204" pitchFamily="34" charset="0"/>
              </a:rPr>
              <a:t> Temel Politika ve Öncelikler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B-</a:t>
            </a:r>
            <a:r>
              <a:rPr lang="tr-TR" sz="1600" b="1" i="0" dirty="0">
                <a:solidFill>
                  <a:srgbClr val="000000"/>
                </a:solidFill>
                <a:effectLst/>
                <a:latin typeface="Calibri" panose="020F0502020204030204" pitchFamily="34" charset="0"/>
                <a:cs typeface="Calibri" panose="020F0502020204030204" pitchFamily="34" charset="0"/>
              </a:rPr>
              <a:t> </a:t>
            </a:r>
            <a:r>
              <a:rPr lang="tr-TR" sz="1500" b="1" i="0" dirty="0">
                <a:solidFill>
                  <a:srgbClr val="000000"/>
                </a:solidFill>
                <a:effectLst/>
                <a:latin typeface="Calibri" panose="020F0502020204030204" pitchFamily="34" charset="0"/>
                <a:cs typeface="Calibri" panose="020F0502020204030204" pitchFamily="34" charset="0"/>
              </a:rPr>
              <a:t>İdarenin Stratejik Planında Yer Alan Amaç ve Hedefler</a:t>
            </a:r>
          </a:p>
          <a:p>
            <a:pPr marL="0" indent="0">
              <a:lnSpc>
                <a:spcPct val="100000"/>
              </a:lnSpc>
              <a:spcBef>
                <a:spcPts val="0"/>
              </a:spcBef>
              <a:spcAft>
                <a:spcPts val="0"/>
              </a:spcAft>
              <a:buNone/>
            </a:pPr>
            <a:r>
              <a:rPr lang="tr-TR" sz="1600" b="1" i="0" dirty="0">
                <a:solidFill>
                  <a:srgbClr val="C00000"/>
                </a:solidFill>
                <a:effectLst/>
                <a:latin typeface="Calibri" panose="020F0502020204030204" pitchFamily="34" charset="0"/>
                <a:cs typeface="Calibri" panose="020F0502020204030204" pitchFamily="34" charset="0"/>
              </a:rPr>
              <a:t>C-</a:t>
            </a:r>
            <a:r>
              <a:rPr lang="tr-TR" sz="1600" b="1" i="0" dirty="0">
                <a:solidFill>
                  <a:srgbClr val="000000"/>
                </a:solidFill>
                <a:effectLst/>
                <a:latin typeface="Calibri" panose="020F0502020204030204" pitchFamily="34" charset="0"/>
                <a:cs typeface="Calibri" panose="020F0502020204030204" pitchFamily="34" charset="0"/>
              </a:rPr>
              <a:t> Diğer Hususlar</a:t>
            </a:r>
          </a:p>
          <a:p>
            <a:pPr marL="0" indent="0" algn="just">
              <a:spcAft>
                <a:spcPts val="0"/>
              </a:spcAft>
              <a:buNone/>
            </a:pPr>
            <a:endParaRPr lang="tr-TR" sz="1600" dirty="0">
              <a:latin typeface="Calibri" panose="020F0502020204030204" pitchFamily="34" charset="0"/>
              <a:cs typeface="Calibri" panose="020F0502020204030204" pitchFamily="34" charset="0"/>
            </a:endParaRPr>
          </a:p>
        </p:txBody>
      </p:sp>
      <p:sp>
        <p:nvSpPr>
          <p:cNvPr id="4" name="İçerik Yer Tutucusu 2">
            <a:extLst>
              <a:ext uri="{FF2B5EF4-FFF2-40B4-BE49-F238E27FC236}">
                <a16:creationId xmlns:a16="http://schemas.microsoft.com/office/drawing/2014/main" id="{AF86B23C-FE93-40BF-8730-2834832F1822}"/>
              </a:ext>
            </a:extLst>
          </p:cNvPr>
          <p:cNvSpPr txBox="1">
            <a:spLocks/>
          </p:cNvSpPr>
          <p:nvPr/>
        </p:nvSpPr>
        <p:spPr>
          <a:xfrm>
            <a:off x="5699760" y="757970"/>
            <a:ext cx="5501333" cy="5390582"/>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tr-TR" sz="1600" b="1" dirty="0">
                <a:solidFill>
                  <a:srgbClr val="C00000"/>
                </a:solidFill>
                <a:latin typeface="Calibri" panose="020F0502020204030204" pitchFamily="34" charset="0"/>
                <a:cs typeface="Calibri" panose="020F0502020204030204" pitchFamily="34" charset="0"/>
              </a:rPr>
              <a:t>III- FAALİYETLERE İLİŞKİN BİLGİ VE DEĞERLENDİRMELER</a:t>
            </a:r>
          </a:p>
          <a:p>
            <a:pPr marL="0" indent="0">
              <a:lnSpc>
                <a:spcPct val="100000"/>
              </a:lnSpc>
              <a:spcBef>
                <a:spcPts val="0"/>
              </a:spcBef>
              <a:buFont typeface="Arial" panose="020B0604020202020204" pitchFamily="34" charset="0"/>
              <a:buNone/>
            </a:pPr>
            <a:r>
              <a:rPr lang="tr-TR" sz="1600" b="1" dirty="0">
                <a:solidFill>
                  <a:srgbClr val="C00000"/>
                </a:solidFill>
                <a:latin typeface="Calibri" panose="020F0502020204030204" pitchFamily="34" charset="0"/>
                <a:cs typeface="Calibri" panose="020F0502020204030204" pitchFamily="34" charset="0"/>
              </a:rPr>
              <a:t>A- </a:t>
            </a:r>
            <a:r>
              <a:rPr lang="tr-TR" sz="1600" b="1" dirty="0">
                <a:solidFill>
                  <a:srgbClr val="000000"/>
                </a:solidFill>
                <a:latin typeface="Calibri" panose="020F0502020204030204" pitchFamily="34" charset="0"/>
                <a:cs typeface="Calibri" panose="020F0502020204030204" pitchFamily="34" charset="0"/>
              </a:rPr>
              <a:t>Mali Bilgiler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1-</a:t>
            </a:r>
            <a:r>
              <a:rPr lang="tr-TR" sz="1600" b="1" dirty="0">
                <a:solidFill>
                  <a:srgbClr val="000000"/>
                </a:solidFill>
                <a:latin typeface="Calibri" panose="020F0502020204030204" pitchFamily="34" charset="0"/>
                <a:cs typeface="Calibri" panose="020F0502020204030204" pitchFamily="34" charset="0"/>
              </a:rPr>
              <a:t> Bütçe Uygulama Sonuçları</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2-</a:t>
            </a:r>
            <a:r>
              <a:rPr lang="tr-TR" sz="1600" b="1" dirty="0">
                <a:solidFill>
                  <a:srgbClr val="000000"/>
                </a:solidFill>
                <a:latin typeface="Calibri" panose="020F0502020204030204" pitchFamily="34" charset="0"/>
                <a:cs typeface="Calibri" panose="020F0502020204030204" pitchFamily="34" charset="0"/>
              </a:rPr>
              <a:t> Temel Mali Tablolara İlişkin Açıklamalar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3-</a:t>
            </a:r>
            <a:r>
              <a:rPr lang="tr-TR" sz="1600" b="1" dirty="0">
                <a:solidFill>
                  <a:srgbClr val="000000"/>
                </a:solidFill>
                <a:latin typeface="Calibri" panose="020F0502020204030204" pitchFamily="34" charset="0"/>
                <a:cs typeface="Calibri" panose="020F0502020204030204" pitchFamily="34" charset="0"/>
              </a:rPr>
              <a:t> Mali Denetim Sonuçları </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4-</a:t>
            </a:r>
            <a:r>
              <a:rPr lang="tr-TR" sz="1600" b="1" dirty="0">
                <a:solidFill>
                  <a:srgbClr val="000000"/>
                </a:solidFill>
                <a:latin typeface="Calibri" panose="020F0502020204030204" pitchFamily="34" charset="0"/>
                <a:cs typeface="Calibri" panose="020F0502020204030204" pitchFamily="34" charset="0"/>
              </a:rPr>
              <a:t> Diğer Hususlar</a:t>
            </a:r>
          </a:p>
          <a:p>
            <a:pPr marL="0" indent="0">
              <a:lnSpc>
                <a:spcPct val="100000"/>
              </a:lnSpc>
              <a:spcBef>
                <a:spcPts val="0"/>
              </a:spcBef>
              <a:buFont typeface="Arial" panose="020B0604020202020204" pitchFamily="34" charset="0"/>
              <a:buNone/>
            </a:pPr>
            <a:r>
              <a:rPr lang="tr-TR" sz="1600" b="1" dirty="0">
                <a:solidFill>
                  <a:srgbClr val="C00000"/>
                </a:solidFill>
                <a:latin typeface="Calibri" panose="020F0502020204030204" pitchFamily="34" charset="0"/>
                <a:cs typeface="Calibri" panose="020F0502020204030204" pitchFamily="34" charset="0"/>
              </a:rPr>
              <a:t>B-</a:t>
            </a:r>
            <a:r>
              <a:rPr lang="tr-TR" sz="1600" b="1" dirty="0">
                <a:solidFill>
                  <a:srgbClr val="000000"/>
                </a:solidFill>
                <a:latin typeface="Calibri" panose="020F0502020204030204" pitchFamily="34" charset="0"/>
                <a:cs typeface="Calibri" panose="020F0502020204030204" pitchFamily="34" charset="0"/>
              </a:rPr>
              <a:t> Performans Bilgileri</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1-</a:t>
            </a:r>
            <a:r>
              <a:rPr lang="tr-TR" sz="1600" b="1" dirty="0">
                <a:solidFill>
                  <a:srgbClr val="000000"/>
                </a:solidFill>
                <a:latin typeface="Calibri" panose="020F0502020204030204" pitchFamily="34" charset="0"/>
                <a:cs typeface="Calibri" panose="020F0502020204030204" pitchFamily="34" charset="0"/>
              </a:rPr>
              <a:t> Program, Alt Program, Faaliyet Bilgileri</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2-</a:t>
            </a:r>
            <a:r>
              <a:rPr lang="tr-TR" sz="1600" b="1" dirty="0">
                <a:solidFill>
                  <a:srgbClr val="000000"/>
                </a:solidFill>
                <a:latin typeface="Calibri" panose="020F0502020204030204" pitchFamily="34" charset="0"/>
                <a:cs typeface="Calibri" panose="020F0502020204030204" pitchFamily="34" charset="0"/>
              </a:rPr>
              <a:t> Performans Sonuçlarının Değerlendirilmesi</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      i.</a:t>
            </a:r>
            <a:r>
              <a:rPr lang="tr-TR" sz="1600" b="1" dirty="0">
                <a:solidFill>
                  <a:srgbClr val="000000"/>
                </a:solidFill>
                <a:latin typeface="Calibri" panose="020F0502020204030204" pitchFamily="34" charset="0"/>
                <a:cs typeface="Calibri" panose="020F0502020204030204" pitchFamily="34" charset="0"/>
              </a:rPr>
              <a:t> Alt program hedef ve göstergeleriyle ilgili gerçekleşme   sonuçları ve Değerlendirmeler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ii.</a:t>
            </a:r>
            <a:r>
              <a:rPr lang="tr-TR" sz="1600" b="1" dirty="0">
                <a:solidFill>
                  <a:srgbClr val="000000"/>
                </a:solidFill>
                <a:latin typeface="Calibri" panose="020F0502020204030204" pitchFamily="34" charset="0"/>
                <a:cs typeface="Calibri" panose="020F0502020204030204" pitchFamily="34" charset="0"/>
              </a:rPr>
              <a:t> Performans denetim sonuçları     </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 3- </a:t>
            </a:r>
            <a:r>
              <a:rPr lang="tr-TR" sz="1600" b="1" dirty="0">
                <a:solidFill>
                  <a:srgbClr val="000000"/>
                </a:solidFill>
                <a:latin typeface="Calibri" panose="020F0502020204030204" pitchFamily="34" charset="0"/>
                <a:cs typeface="Calibri" panose="020F0502020204030204" pitchFamily="34" charset="0"/>
              </a:rPr>
              <a:t>Stratejik Plan Değerlendirme Tabloları</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4-</a:t>
            </a:r>
            <a:r>
              <a:rPr lang="tr-TR" sz="1600" b="1" dirty="0">
                <a:solidFill>
                  <a:srgbClr val="000000"/>
                </a:solidFill>
                <a:latin typeface="Calibri" panose="020F0502020204030204" pitchFamily="34" charset="0"/>
                <a:cs typeface="Calibri" panose="020F0502020204030204" pitchFamily="34" charset="0"/>
              </a:rPr>
              <a:t> Performans Bilgi Sisteminin Değerlendirilmesi</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5-</a:t>
            </a:r>
            <a:r>
              <a:rPr lang="tr-TR" sz="1600" b="1" dirty="0">
                <a:solidFill>
                  <a:srgbClr val="000000"/>
                </a:solidFill>
                <a:latin typeface="Calibri" panose="020F0502020204030204" pitchFamily="34" charset="0"/>
                <a:cs typeface="Calibri" panose="020F0502020204030204" pitchFamily="34" charset="0"/>
              </a:rPr>
              <a:t> Diğer Hususlar</a:t>
            </a:r>
          </a:p>
          <a:p>
            <a:pPr marL="0" indent="0">
              <a:lnSpc>
                <a:spcPct val="100000"/>
              </a:lnSpc>
              <a:spcBef>
                <a:spcPts val="0"/>
              </a:spcBef>
              <a:buFont typeface="Arial" panose="020B0604020202020204" pitchFamily="34" charset="0"/>
              <a:buNone/>
            </a:pPr>
            <a:r>
              <a:rPr lang="tr-TR" sz="1600" b="1" dirty="0">
                <a:solidFill>
                  <a:srgbClr val="C00000"/>
                </a:solidFill>
                <a:latin typeface="Calibri" panose="020F0502020204030204" pitchFamily="34" charset="0"/>
                <a:cs typeface="Calibri" panose="020F0502020204030204" pitchFamily="34" charset="0"/>
              </a:rPr>
              <a:t>IV- KURUMSAL KABİLİYET ve KAPASİTENİN DEĞERLENDİRİLMESİ</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A-</a:t>
            </a:r>
            <a:r>
              <a:rPr lang="tr-TR" sz="1600" b="1" dirty="0">
                <a:solidFill>
                  <a:srgbClr val="000000"/>
                </a:solidFill>
                <a:latin typeface="Calibri" panose="020F0502020204030204" pitchFamily="34" charset="0"/>
                <a:cs typeface="Calibri" panose="020F0502020204030204" pitchFamily="34" charset="0"/>
              </a:rPr>
              <a:t> Üstünlükler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B-</a:t>
            </a:r>
            <a:r>
              <a:rPr lang="tr-TR" sz="1600" b="1" dirty="0">
                <a:solidFill>
                  <a:srgbClr val="000000"/>
                </a:solidFill>
                <a:latin typeface="Calibri" panose="020F0502020204030204" pitchFamily="34" charset="0"/>
                <a:cs typeface="Calibri" panose="020F0502020204030204" pitchFamily="34" charset="0"/>
              </a:rPr>
              <a:t>  Zayıflıklar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          </a:t>
            </a:r>
            <a:r>
              <a:rPr lang="tr-TR" sz="1600" b="1" dirty="0">
                <a:solidFill>
                  <a:srgbClr val="C00000"/>
                </a:solidFill>
                <a:latin typeface="Calibri" panose="020F0502020204030204" pitchFamily="34" charset="0"/>
                <a:cs typeface="Calibri" panose="020F0502020204030204" pitchFamily="34" charset="0"/>
              </a:rPr>
              <a:t>C-</a:t>
            </a:r>
            <a:r>
              <a:rPr lang="tr-TR" sz="1600" b="1" dirty="0">
                <a:solidFill>
                  <a:srgbClr val="000000"/>
                </a:solidFill>
                <a:latin typeface="Calibri" panose="020F0502020204030204" pitchFamily="34" charset="0"/>
                <a:cs typeface="Calibri" panose="020F0502020204030204" pitchFamily="34" charset="0"/>
              </a:rPr>
              <a:t> Değerlendirme</a:t>
            </a:r>
          </a:p>
          <a:p>
            <a:pPr marL="0" indent="0">
              <a:lnSpc>
                <a:spcPct val="100000"/>
              </a:lnSpc>
              <a:spcBef>
                <a:spcPts val="0"/>
              </a:spcBef>
              <a:buFont typeface="Arial" panose="020B0604020202020204" pitchFamily="34" charset="0"/>
              <a:buNone/>
            </a:pPr>
            <a:r>
              <a:rPr lang="tr-TR" sz="1600" b="1" dirty="0">
                <a:solidFill>
                  <a:srgbClr val="C00000"/>
                </a:solidFill>
                <a:latin typeface="Calibri" panose="020F0502020204030204" pitchFamily="34" charset="0"/>
                <a:cs typeface="Calibri" panose="020F0502020204030204" pitchFamily="34" charset="0"/>
              </a:rPr>
              <a:t>V- ÖNERİ VE TEDBİRLER</a:t>
            </a:r>
          </a:p>
          <a:p>
            <a:pPr marL="0" indent="0">
              <a:lnSpc>
                <a:spcPct val="100000"/>
              </a:lnSpc>
              <a:spcBef>
                <a:spcPts val="0"/>
              </a:spcBef>
              <a:buFont typeface="Arial" panose="020B0604020202020204" pitchFamily="34" charset="0"/>
              <a:buNone/>
            </a:pPr>
            <a:r>
              <a:rPr lang="tr-TR" sz="1600" b="1" dirty="0">
                <a:solidFill>
                  <a:srgbClr val="000000"/>
                </a:solidFill>
                <a:latin typeface="Calibri" panose="020F0502020204030204" pitchFamily="34" charset="0"/>
                <a:cs typeface="Calibri" panose="020F0502020204030204" pitchFamily="34" charset="0"/>
              </a:rPr>
              <a:t>EKLER</a:t>
            </a:r>
          </a:p>
          <a:p>
            <a:endParaRPr lang="tr-TR" sz="1600" dirty="0">
              <a:latin typeface="Calibri" panose="020F0502020204030204" pitchFamily="34" charset="0"/>
              <a:cs typeface="Calibri" panose="020F0502020204030204" pitchFamily="34" charset="0"/>
            </a:endParaRPr>
          </a:p>
        </p:txBody>
      </p:sp>
      <p:sp>
        <p:nvSpPr>
          <p:cNvPr id="5" name="Başlık 1">
            <a:extLst>
              <a:ext uri="{FF2B5EF4-FFF2-40B4-BE49-F238E27FC236}">
                <a16:creationId xmlns:a16="http://schemas.microsoft.com/office/drawing/2014/main" id="{B308EE01-B15C-4FAF-9CD9-E688E0D55511}"/>
              </a:ext>
            </a:extLst>
          </p:cNvPr>
          <p:cNvSpPr txBox="1">
            <a:spLocks noGrp="1"/>
          </p:cNvSpPr>
          <p:nvPr>
            <p:ph type="title"/>
          </p:nvPr>
        </p:nvSpPr>
        <p:spPr>
          <a:xfrm>
            <a:off x="1121093" y="94593"/>
            <a:ext cx="10080000" cy="567559"/>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Ek-1: Birim ve İdare Faaliyet Raporlarının Şekli</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2" name="Oval 1"/>
          <p:cNvSpPr/>
          <p:nvPr/>
        </p:nvSpPr>
        <p:spPr>
          <a:xfrm>
            <a:off x="1121093" y="6148552"/>
            <a:ext cx="10080000" cy="588579"/>
          </a:xfrm>
          <a:prstGeom prst="ellipse">
            <a:avLst/>
          </a:prstGeom>
          <a:solidFill>
            <a:schemeClr val="bg2">
              <a:lumMod val="40000"/>
              <a:lumOff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i="1" dirty="0">
                <a:solidFill>
                  <a:srgbClr val="C00000"/>
                </a:solidFill>
              </a:rPr>
              <a:t>NOT:</a:t>
            </a:r>
            <a:r>
              <a:rPr lang="tr-TR" sz="1600" dirty="0">
                <a:solidFill>
                  <a:srgbClr val="C00000"/>
                </a:solidFill>
              </a:rPr>
              <a:t> </a:t>
            </a:r>
            <a:r>
              <a:rPr lang="tr-TR" sz="1600" i="1" dirty="0">
                <a:solidFill>
                  <a:schemeClr val="bg1"/>
                </a:solidFill>
              </a:rPr>
              <a:t>Yönetici Özeti sadece idare faaliyet raporlarında yer alır, birim faaliyet raporlarında yer almaz.</a:t>
            </a:r>
          </a:p>
        </p:txBody>
      </p:sp>
    </p:spTree>
    <p:extLst>
      <p:ext uri="{BB962C8B-B14F-4D97-AF65-F5344CB8AC3E}">
        <p14:creationId xmlns:p14="http://schemas.microsoft.com/office/powerpoint/2010/main" val="3808330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308EE01-B15C-4FAF-9CD9-E688E0D55511}"/>
              </a:ext>
            </a:extLst>
          </p:cNvPr>
          <p:cNvSpPr txBox="1">
            <a:spLocks noGrp="1"/>
          </p:cNvSpPr>
          <p:nvPr>
            <p:ph type="title"/>
          </p:nvPr>
        </p:nvSpPr>
        <p:spPr>
          <a:xfrm>
            <a:off x="164652" y="157655"/>
            <a:ext cx="11785611" cy="898871"/>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Usul ve esaslarda Birim ve İdare Faaliyet Raporlarının Şekline dair bazı açıklamalar</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2" name="Oval 1"/>
          <p:cNvSpPr/>
          <p:nvPr/>
        </p:nvSpPr>
        <p:spPr>
          <a:xfrm>
            <a:off x="164652" y="1187669"/>
            <a:ext cx="4491430" cy="5528442"/>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bg1"/>
                </a:solidFill>
                <a:latin typeface="Calibri" panose="020F0502020204030204" pitchFamily="34" charset="0"/>
                <a:cs typeface="Calibri" panose="020F0502020204030204" pitchFamily="34" charset="0"/>
              </a:rPr>
              <a:t>Birim faaliyet raporlarında sadece harcama birimine ilişkin bilgilere yer verilir. Bu kapsamda misyon ve vizyon, yönetim ve iç kontrol sistemi, stratejik plan değerlendirme tabloları, kurumsal kabiliyet ve kapasitenin değerlendirilmesi gibi idarenin tamamını ilgilendiren bölümlere birim faaliyet raporlarında yer verilmesi zorunlu değildir.</a:t>
            </a:r>
          </a:p>
        </p:txBody>
      </p:sp>
      <p:sp>
        <p:nvSpPr>
          <p:cNvPr id="7" name="İçerik Yer Tutucusu 2">
            <a:extLst>
              <a:ext uri="{FF2B5EF4-FFF2-40B4-BE49-F238E27FC236}">
                <a16:creationId xmlns:a16="http://schemas.microsoft.com/office/drawing/2014/main" id="{B801CFE2-2494-46CE-95FF-2A6E9E5E3F75}"/>
              </a:ext>
            </a:extLst>
          </p:cNvPr>
          <p:cNvSpPr>
            <a:spLocks noGrp="1"/>
          </p:cNvSpPr>
          <p:nvPr>
            <p:ph idx="1"/>
          </p:nvPr>
        </p:nvSpPr>
        <p:spPr>
          <a:xfrm>
            <a:off x="4656082" y="1187667"/>
            <a:ext cx="3121574" cy="5528443"/>
          </a:xfrm>
          <a:solidFill>
            <a:schemeClr val="accent5">
              <a:lumMod val="20000"/>
              <a:lumOff val="80000"/>
            </a:schemeClr>
          </a:solidFill>
        </p:spPr>
        <p:txBody>
          <a:bodyPr>
            <a:noAutofit/>
          </a:bodyPr>
          <a:lstStyle/>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………..YILI</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FAALİYET RAPORU</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ÜST YÖNETİCİ SUNUŞU</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İÇİNDEKİLER</a:t>
            </a:r>
          </a:p>
          <a:p>
            <a:pPr marL="0" indent="0">
              <a:lnSpc>
                <a:spcPct val="100000"/>
              </a:lnSpc>
              <a:spcBef>
                <a:spcPts val="0"/>
              </a:spcBef>
              <a:spcAft>
                <a:spcPts val="0"/>
              </a:spcAft>
              <a:buNone/>
            </a:pPr>
            <a:r>
              <a:rPr lang="tr-TR" sz="1500" dirty="0">
                <a:solidFill>
                  <a:srgbClr val="000000"/>
                </a:solidFill>
                <a:latin typeface="Calibri" panose="020F0502020204030204" pitchFamily="34" charset="0"/>
                <a:cs typeface="Calibri" panose="020F0502020204030204" pitchFamily="34" charset="0"/>
              </a:rPr>
              <a:t>YÖNETİCİ ÖZETİ</a:t>
            </a:r>
            <a:endParaRPr lang="tr-TR" sz="1500" i="0" dirty="0">
              <a:solidFill>
                <a:srgbClr val="000000"/>
              </a:solidFill>
              <a:effectLst/>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I- GENEL BİLGİLER</a:t>
            </a:r>
          </a:p>
          <a:p>
            <a:pPr marL="0" indent="0">
              <a:lnSpc>
                <a:spcPct val="100000"/>
              </a:lnSpc>
              <a:spcBef>
                <a:spcPts val="0"/>
              </a:spcBef>
              <a:spcAft>
                <a:spcPts val="0"/>
              </a:spcAft>
              <a:buNone/>
            </a:pPr>
            <a:r>
              <a:rPr lang="tr-TR" sz="1500" b="1" i="0" u="sng" dirty="0">
                <a:solidFill>
                  <a:srgbClr val="C00000"/>
                </a:solidFill>
                <a:effectLst/>
                <a:latin typeface="Calibri" panose="020F0502020204030204" pitchFamily="34" charset="0"/>
                <a:cs typeface="Calibri" panose="020F0502020204030204" pitchFamily="34" charset="0"/>
              </a:rPr>
              <a:t>A-</a:t>
            </a:r>
            <a:r>
              <a:rPr lang="tr-TR" sz="1500" b="1" i="0" u="sng" dirty="0">
                <a:solidFill>
                  <a:srgbClr val="000000"/>
                </a:solidFill>
                <a:effectLst/>
                <a:latin typeface="Calibri" panose="020F0502020204030204" pitchFamily="34" charset="0"/>
                <a:cs typeface="Calibri" panose="020F0502020204030204" pitchFamily="34" charset="0"/>
              </a:rPr>
              <a:t> Misyon ve Vizyon</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B-</a:t>
            </a:r>
            <a:r>
              <a:rPr lang="tr-TR" sz="1500" i="0" dirty="0">
                <a:solidFill>
                  <a:srgbClr val="000000"/>
                </a:solidFill>
                <a:effectLst/>
                <a:latin typeface="Calibri" panose="020F0502020204030204" pitchFamily="34" charset="0"/>
                <a:cs typeface="Calibri" panose="020F0502020204030204" pitchFamily="34" charset="0"/>
              </a:rPr>
              <a:t> Yetki, Görev ve Sorumluluklar</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C-</a:t>
            </a:r>
            <a:r>
              <a:rPr lang="tr-TR" sz="1500" i="0" dirty="0">
                <a:solidFill>
                  <a:srgbClr val="000000"/>
                </a:solidFill>
                <a:effectLst/>
                <a:latin typeface="Calibri" panose="020F0502020204030204" pitchFamily="34" charset="0"/>
                <a:cs typeface="Calibri" panose="020F0502020204030204" pitchFamily="34" charset="0"/>
              </a:rPr>
              <a:t> İdareye İlişkin Bilgiler</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i="0" dirty="0">
                <a:solidFill>
                  <a:srgbClr val="C00000"/>
                </a:solidFill>
                <a:effectLst/>
                <a:latin typeface="Calibri" panose="020F0502020204030204" pitchFamily="34" charset="0"/>
                <a:cs typeface="Calibri" panose="020F0502020204030204" pitchFamily="34" charset="0"/>
              </a:rPr>
              <a:t>1-</a:t>
            </a:r>
            <a:r>
              <a:rPr lang="tr-TR" sz="1500" i="0" dirty="0">
                <a:solidFill>
                  <a:srgbClr val="000000"/>
                </a:solidFill>
                <a:effectLst/>
                <a:latin typeface="Calibri" panose="020F0502020204030204" pitchFamily="34" charset="0"/>
                <a:cs typeface="Calibri" panose="020F0502020204030204" pitchFamily="34" charset="0"/>
              </a:rPr>
              <a:t> Fiziksel Yapı</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i="0" dirty="0">
                <a:solidFill>
                  <a:srgbClr val="C00000"/>
                </a:solidFill>
                <a:effectLst/>
                <a:latin typeface="Calibri" panose="020F0502020204030204" pitchFamily="34" charset="0"/>
                <a:cs typeface="Calibri" panose="020F0502020204030204" pitchFamily="34" charset="0"/>
              </a:rPr>
              <a:t>2-</a:t>
            </a:r>
            <a:r>
              <a:rPr lang="tr-TR" sz="1500" i="0" dirty="0">
                <a:solidFill>
                  <a:srgbClr val="000000"/>
                </a:solidFill>
                <a:effectLst/>
                <a:latin typeface="Calibri" panose="020F0502020204030204" pitchFamily="34" charset="0"/>
                <a:cs typeface="Calibri" panose="020F0502020204030204" pitchFamily="34" charset="0"/>
              </a:rPr>
              <a:t> Teşkilat Yapısı</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i="0" dirty="0">
                <a:solidFill>
                  <a:srgbClr val="C00000"/>
                </a:solidFill>
                <a:effectLst/>
                <a:latin typeface="Calibri" panose="020F0502020204030204" pitchFamily="34" charset="0"/>
                <a:cs typeface="Calibri" panose="020F0502020204030204" pitchFamily="34" charset="0"/>
              </a:rPr>
              <a:t>3-</a:t>
            </a:r>
            <a:r>
              <a:rPr lang="tr-TR" sz="1500" i="0" dirty="0">
                <a:solidFill>
                  <a:srgbClr val="000000"/>
                </a:solidFill>
                <a:effectLst/>
                <a:latin typeface="Calibri" panose="020F0502020204030204" pitchFamily="34" charset="0"/>
                <a:cs typeface="Calibri" panose="020F0502020204030204" pitchFamily="34" charset="0"/>
              </a:rPr>
              <a:t> Teknoloji ve Bilişim Altyapısı</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i="0" dirty="0">
                <a:solidFill>
                  <a:srgbClr val="C00000"/>
                </a:solidFill>
                <a:effectLst/>
                <a:latin typeface="Calibri" panose="020F0502020204030204" pitchFamily="34" charset="0"/>
                <a:cs typeface="Calibri" panose="020F0502020204030204" pitchFamily="34" charset="0"/>
              </a:rPr>
              <a:t>4-</a:t>
            </a:r>
            <a:r>
              <a:rPr lang="tr-TR" sz="1500" i="0" dirty="0">
                <a:solidFill>
                  <a:srgbClr val="000000"/>
                </a:solidFill>
                <a:effectLst/>
                <a:latin typeface="Calibri" panose="020F0502020204030204" pitchFamily="34" charset="0"/>
                <a:cs typeface="Calibri" panose="020F0502020204030204" pitchFamily="34" charset="0"/>
              </a:rPr>
              <a:t> İnsan Kaynakları</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i="0" dirty="0">
                <a:solidFill>
                  <a:srgbClr val="C00000"/>
                </a:solidFill>
                <a:effectLst/>
                <a:latin typeface="Calibri" panose="020F0502020204030204" pitchFamily="34" charset="0"/>
                <a:cs typeface="Calibri" panose="020F0502020204030204" pitchFamily="34" charset="0"/>
              </a:rPr>
              <a:t>5-</a:t>
            </a:r>
            <a:r>
              <a:rPr lang="tr-TR" sz="1500" i="0" dirty="0">
                <a:solidFill>
                  <a:srgbClr val="000000"/>
                </a:solidFill>
                <a:effectLst/>
                <a:latin typeface="Calibri" panose="020F0502020204030204" pitchFamily="34" charset="0"/>
                <a:cs typeface="Calibri" panose="020F0502020204030204" pitchFamily="34" charset="0"/>
              </a:rPr>
              <a:t> Sunulan Hizmetler</a:t>
            </a:r>
          </a:p>
          <a:p>
            <a:pPr marL="0" indent="0">
              <a:lnSpc>
                <a:spcPct val="100000"/>
              </a:lnSpc>
              <a:spcBef>
                <a:spcPts val="0"/>
              </a:spcBef>
              <a:spcAft>
                <a:spcPts val="0"/>
              </a:spcAft>
              <a:buNone/>
            </a:pPr>
            <a:r>
              <a:rPr lang="tr-TR" sz="1500" i="0" dirty="0">
                <a:solidFill>
                  <a:srgbClr val="000000"/>
                </a:solidFill>
                <a:effectLst/>
                <a:latin typeface="Calibri" panose="020F0502020204030204" pitchFamily="34" charset="0"/>
                <a:cs typeface="Calibri" panose="020F0502020204030204" pitchFamily="34" charset="0"/>
              </a:rPr>
              <a:t>      </a:t>
            </a:r>
            <a:r>
              <a:rPr lang="tr-TR" sz="1500" b="1" i="0" u="sng" dirty="0">
                <a:solidFill>
                  <a:srgbClr val="C00000"/>
                </a:solidFill>
                <a:effectLst/>
                <a:latin typeface="Calibri" panose="020F0502020204030204" pitchFamily="34" charset="0"/>
                <a:cs typeface="Calibri" panose="020F0502020204030204" pitchFamily="34" charset="0"/>
              </a:rPr>
              <a:t>6-</a:t>
            </a:r>
            <a:r>
              <a:rPr lang="tr-TR" sz="1500" b="1" i="0" u="sng" dirty="0">
                <a:solidFill>
                  <a:srgbClr val="000000"/>
                </a:solidFill>
                <a:effectLst/>
                <a:latin typeface="Calibri" panose="020F0502020204030204" pitchFamily="34" charset="0"/>
                <a:cs typeface="Calibri" panose="020F0502020204030204" pitchFamily="34" charset="0"/>
              </a:rPr>
              <a:t> Yönetim ve İç Kontrol Sistemi</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D- </a:t>
            </a:r>
            <a:r>
              <a:rPr lang="tr-TR" sz="1500" i="0" dirty="0">
                <a:solidFill>
                  <a:srgbClr val="000000"/>
                </a:solidFill>
                <a:effectLst/>
                <a:latin typeface="Calibri" panose="020F0502020204030204" pitchFamily="34" charset="0"/>
                <a:cs typeface="Calibri" panose="020F0502020204030204" pitchFamily="34" charset="0"/>
              </a:rPr>
              <a:t>Diğer Hususlar</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II- AMAÇ ve HEDEFLER</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A-</a:t>
            </a:r>
            <a:r>
              <a:rPr lang="tr-TR" sz="1500" i="0" dirty="0">
                <a:solidFill>
                  <a:srgbClr val="000000"/>
                </a:solidFill>
                <a:effectLst/>
                <a:latin typeface="Calibri" panose="020F0502020204030204" pitchFamily="34" charset="0"/>
                <a:cs typeface="Calibri" panose="020F0502020204030204" pitchFamily="34" charset="0"/>
              </a:rPr>
              <a:t> Temel Politika ve Öncelikler</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B-</a:t>
            </a:r>
            <a:r>
              <a:rPr lang="tr-TR" sz="1500" i="0" dirty="0">
                <a:solidFill>
                  <a:srgbClr val="000000"/>
                </a:solidFill>
                <a:effectLst/>
                <a:latin typeface="Calibri" panose="020F0502020204030204" pitchFamily="34" charset="0"/>
                <a:cs typeface="Calibri" panose="020F0502020204030204" pitchFamily="34" charset="0"/>
              </a:rPr>
              <a:t> İdarenin Stratejik Planında Yer Alan Amaç ve Hedefler</a:t>
            </a:r>
          </a:p>
          <a:p>
            <a:pPr marL="0" indent="0">
              <a:lnSpc>
                <a:spcPct val="100000"/>
              </a:lnSpc>
              <a:spcBef>
                <a:spcPts val="0"/>
              </a:spcBef>
              <a:spcAft>
                <a:spcPts val="0"/>
              </a:spcAft>
              <a:buNone/>
            </a:pPr>
            <a:r>
              <a:rPr lang="tr-TR" sz="1500" i="0" dirty="0">
                <a:solidFill>
                  <a:srgbClr val="C00000"/>
                </a:solidFill>
                <a:effectLst/>
                <a:latin typeface="Calibri" panose="020F0502020204030204" pitchFamily="34" charset="0"/>
                <a:cs typeface="Calibri" panose="020F0502020204030204" pitchFamily="34" charset="0"/>
              </a:rPr>
              <a:t>C-</a:t>
            </a:r>
            <a:r>
              <a:rPr lang="tr-TR" sz="1500" i="0" dirty="0">
                <a:solidFill>
                  <a:srgbClr val="000000"/>
                </a:solidFill>
                <a:effectLst/>
                <a:latin typeface="Calibri" panose="020F0502020204030204" pitchFamily="34" charset="0"/>
                <a:cs typeface="Calibri" panose="020F0502020204030204" pitchFamily="34" charset="0"/>
              </a:rPr>
              <a:t> Diğer Hususlar</a:t>
            </a:r>
          </a:p>
          <a:p>
            <a:pPr marL="0" indent="0" algn="just">
              <a:spcAft>
                <a:spcPts val="0"/>
              </a:spcAft>
              <a:buNone/>
            </a:pPr>
            <a:endParaRPr lang="tr-TR" sz="1600" dirty="0">
              <a:latin typeface="Calibri" panose="020F0502020204030204" pitchFamily="34" charset="0"/>
              <a:cs typeface="Calibri" panose="020F0502020204030204" pitchFamily="34" charset="0"/>
            </a:endParaRPr>
          </a:p>
        </p:txBody>
      </p:sp>
      <p:sp>
        <p:nvSpPr>
          <p:cNvPr id="8" name="İçerik Yer Tutucusu 2">
            <a:extLst>
              <a:ext uri="{FF2B5EF4-FFF2-40B4-BE49-F238E27FC236}">
                <a16:creationId xmlns:a16="http://schemas.microsoft.com/office/drawing/2014/main" id="{AF86B23C-FE93-40BF-8730-2834832F1822}"/>
              </a:ext>
            </a:extLst>
          </p:cNvPr>
          <p:cNvSpPr txBox="1">
            <a:spLocks/>
          </p:cNvSpPr>
          <p:nvPr/>
        </p:nvSpPr>
        <p:spPr>
          <a:xfrm>
            <a:off x="7777657" y="1187668"/>
            <a:ext cx="4172606" cy="5528442"/>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tr-TR" sz="1500" dirty="0">
                <a:solidFill>
                  <a:srgbClr val="C00000"/>
                </a:solidFill>
                <a:latin typeface="Calibri" panose="020F0502020204030204" pitchFamily="34" charset="0"/>
                <a:cs typeface="Calibri" panose="020F0502020204030204" pitchFamily="34" charset="0"/>
              </a:rPr>
              <a:t>III- FAALİYETLERE İLİŞKİN BİLGİ VE DEĞERLENDİRMELER</a:t>
            </a:r>
          </a:p>
          <a:p>
            <a:pPr marL="0" indent="0">
              <a:lnSpc>
                <a:spcPct val="100000"/>
              </a:lnSpc>
              <a:spcBef>
                <a:spcPts val="0"/>
              </a:spcBef>
              <a:buFont typeface="Arial" panose="020B0604020202020204" pitchFamily="34" charset="0"/>
              <a:buNone/>
            </a:pPr>
            <a:r>
              <a:rPr lang="tr-TR" sz="1500" dirty="0">
                <a:solidFill>
                  <a:srgbClr val="C00000"/>
                </a:solidFill>
                <a:latin typeface="Calibri" panose="020F0502020204030204" pitchFamily="34" charset="0"/>
                <a:cs typeface="Calibri" panose="020F0502020204030204" pitchFamily="34" charset="0"/>
              </a:rPr>
              <a:t>A- </a:t>
            </a:r>
            <a:r>
              <a:rPr lang="tr-TR" sz="1500" dirty="0">
                <a:solidFill>
                  <a:srgbClr val="000000"/>
                </a:solidFill>
                <a:latin typeface="Calibri" panose="020F0502020204030204" pitchFamily="34" charset="0"/>
                <a:cs typeface="Calibri" panose="020F0502020204030204" pitchFamily="34" charset="0"/>
              </a:rPr>
              <a:t>Mali Bilgiler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1-</a:t>
            </a:r>
            <a:r>
              <a:rPr lang="tr-TR" sz="1500" dirty="0">
                <a:solidFill>
                  <a:srgbClr val="000000"/>
                </a:solidFill>
                <a:latin typeface="Calibri" panose="020F0502020204030204" pitchFamily="34" charset="0"/>
                <a:cs typeface="Calibri" panose="020F0502020204030204" pitchFamily="34" charset="0"/>
              </a:rPr>
              <a:t> Bütçe Uygulama Sonuçları</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2-</a:t>
            </a:r>
            <a:r>
              <a:rPr lang="tr-TR" sz="1500" dirty="0">
                <a:solidFill>
                  <a:srgbClr val="000000"/>
                </a:solidFill>
                <a:latin typeface="Calibri" panose="020F0502020204030204" pitchFamily="34" charset="0"/>
                <a:cs typeface="Calibri" panose="020F0502020204030204" pitchFamily="34" charset="0"/>
              </a:rPr>
              <a:t> Temel Mali Tablolara İlişkin Açıklamalar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3-</a:t>
            </a:r>
            <a:r>
              <a:rPr lang="tr-TR" sz="1500" dirty="0">
                <a:solidFill>
                  <a:srgbClr val="000000"/>
                </a:solidFill>
                <a:latin typeface="Calibri" panose="020F0502020204030204" pitchFamily="34" charset="0"/>
                <a:cs typeface="Calibri" panose="020F0502020204030204" pitchFamily="34" charset="0"/>
              </a:rPr>
              <a:t> Mali Denetim Sonuçları </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4-</a:t>
            </a:r>
            <a:r>
              <a:rPr lang="tr-TR" sz="1500" dirty="0">
                <a:solidFill>
                  <a:srgbClr val="000000"/>
                </a:solidFill>
                <a:latin typeface="Calibri" panose="020F0502020204030204" pitchFamily="34" charset="0"/>
                <a:cs typeface="Calibri" panose="020F0502020204030204" pitchFamily="34" charset="0"/>
              </a:rPr>
              <a:t> Diğer Hususlar</a:t>
            </a:r>
          </a:p>
          <a:p>
            <a:pPr marL="0" indent="0">
              <a:lnSpc>
                <a:spcPct val="100000"/>
              </a:lnSpc>
              <a:spcBef>
                <a:spcPts val="0"/>
              </a:spcBef>
              <a:buFont typeface="Arial" panose="020B0604020202020204" pitchFamily="34" charset="0"/>
              <a:buNone/>
            </a:pPr>
            <a:r>
              <a:rPr lang="tr-TR" sz="1500" dirty="0">
                <a:solidFill>
                  <a:srgbClr val="C00000"/>
                </a:solidFill>
                <a:latin typeface="Calibri" panose="020F0502020204030204" pitchFamily="34" charset="0"/>
                <a:cs typeface="Calibri" panose="020F0502020204030204" pitchFamily="34" charset="0"/>
              </a:rPr>
              <a:t>B-</a:t>
            </a:r>
            <a:r>
              <a:rPr lang="tr-TR" sz="1500" dirty="0">
                <a:solidFill>
                  <a:srgbClr val="000000"/>
                </a:solidFill>
                <a:latin typeface="Calibri" panose="020F0502020204030204" pitchFamily="34" charset="0"/>
                <a:cs typeface="Calibri" panose="020F0502020204030204" pitchFamily="34" charset="0"/>
              </a:rPr>
              <a:t> Performans Bilgileri</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1-</a:t>
            </a:r>
            <a:r>
              <a:rPr lang="tr-TR" sz="1500" dirty="0">
                <a:solidFill>
                  <a:srgbClr val="000000"/>
                </a:solidFill>
                <a:latin typeface="Calibri" panose="020F0502020204030204" pitchFamily="34" charset="0"/>
                <a:cs typeface="Calibri" panose="020F0502020204030204" pitchFamily="34" charset="0"/>
              </a:rPr>
              <a:t> Program, Alt Program, Faaliyet Bilgileri</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2-</a:t>
            </a:r>
            <a:r>
              <a:rPr lang="tr-TR" sz="1500" dirty="0">
                <a:solidFill>
                  <a:srgbClr val="000000"/>
                </a:solidFill>
                <a:latin typeface="Calibri" panose="020F0502020204030204" pitchFamily="34" charset="0"/>
                <a:cs typeface="Calibri" panose="020F0502020204030204" pitchFamily="34" charset="0"/>
              </a:rPr>
              <a:t> Performans Sonuçlarının Değerlendirilmesi</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      i.</a:t>
            </a:r>
            <a:r>
              <a:rPr lang="tr-TR" sz="1500" dirty="0">
                <a:solidFill>
                  <a:srgbClr val="000000"/>
                </a:solidFill>
                <a:latin typeface="Calibri" panose="020F0502020204030204" pitchFamily="34" charset="0"/>
                <a:cs typeface="Calibri" panose="020F0502020204030204" pitchFamily="34" charset="0"/>
              </a:rPr>
              <a:t> Alt program hedef ve göstergeleriyle ilgili gerçekleşme   sonuçları ve Değerlendirmeler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ii.</a:t>
            </a:r>
            <a:r>
              <a:rPr lang="tr-TR" sz="1500" dirty="0">
                <a:solidFill>
                  <a:srgbClr val="000000"/>
                </a:solidFill>
                <a:latin typeface="Calibri" panose="020F0502020204030204" pitchFamily="34" charset="0"/>
                <a:cs typeface="Calibri" panose="020F0502020204030204" pitchFamily="34" charset="0"/>
              </a:rPr>
              <a:t> Performans denetim sonuçları     </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 </a:t>
            </a:r>
            <a:r>
              <a:rPr lang="tr-TR" sz="1500" b="1" u="sng" dirty="0">
                <a:solidFill>
                  <a:srgbClr val="C00000"/>
                </a:solidFill>
                <a:latin typeface="Calibri" panose="020F0502020204030204" pitchFamily="34" charset="0"/>
                <a:cs typeface="Calibri" panose="020F0502020204030204" pitchFamily="34" charset="0"/>
              </a:rPr>
              <a:t>3- </a:t>
            </a:r>
            <a:r>
              <a:rPr lang="tr-TR" sz="1500" b="1" u="sng" dirty="0">
                <a:solidFill>
                  <a:srgbClr val="000000"/>
                </a:solidFill>
                <a:latin typeface="Calibri" panose="020F0502020204030204" pitchFamily="34" charset="0"/>
                <a:cs typeface="Calibri" panose="020F0502020204030204" pitchFamily="34" charset="0"/>
              </a:rPr>
              <a:t>Stratejik Plan Değerlendirme Tabloları</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4-</a:t>
            </a:r>
            <a:r>
              <a:rPr lang="tr-TR" sz="1500" dirty="0">
                <a:solidFill>
                  <a:srgbClr val="000000"/>
                </a:solidFill>
                <a:latin typeface="Calibri" panose="020F0502020204030204" pitchFamily="34" charset="0"/>
                <a:cs typeface="Calibri" panose="020F0502020204030204" pitchFamily="34" charset="0"/>
              </a:rPr>
              <a:t> Performans Bilgi Sisteminin Değerlendirilmesi</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5-</a:t>
            </a:r>
            <a:r>
              <a:rPr lang="tr-TR" sz="1500" dirty="0">
                <a:solidFill>
                  <a:srgbClr val="000000"/>
                </a:solidFill>
                <a:latin typeface="Calibri" panose="020F0502020204030204" pitchFamily="34" charset="0"/>
                <a:cs typeface="Calibri" panose="020F0502020204030204" pitchFamily="34" charset="0"/>
              </a:rPr>
              <a:t> Diğer Hususlar</a:t>
            </a:r>
          </a:p>
          <a:p>
            <a:pPr marL="0" indent="0">
              <a:lnSpc>
                <a:spcPct val="100000"/>
              </a:lnSpc>
              <a:spcBef>
                <a:spcPts val="0"/>
              </a:spcBef>
              <a:buFont typeface="Arial" panose="020B0604020202020204" pitchFamily="34" charset="0"/>
              <a:buNone/>
            </a:pPr>
            <a:r>
              <a:rPr lang="tr-TR" sz="1500" b="1" u="sng" dirty="0">
                <a:solidFill>
                  <a:srgbClr val="C00000"/>
                </a:solidFill>
                <a:latin typeface="Calibri" panose="020F0502020204030204" pitchFamily="34" charset="0"/>
                <a:cs typeface="Calibri" panose="020F0502020204030204" pitchFamily="34" charset="0"/>
              </a:rPr>
              <a:t>IV- KURUMSAL KABİLİYET ve KAPASİTENİN DEĞERLENDİRİLMESİ</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A-</a:t>
            </a:r>
            <a:r>
              <a:rPr lang="tr-TR" sz="1500" dirty="0">
                <a:solidFill>
                  <a:srgbClr val="000000"/>
                </a:solidFill>
                <a:latin typeface="Calibri" panose="020F0502020204030204" pitchFamily="34" charset="0"/>
                <a:cs typeface="Calibri" panose="020F0502020204030204" pitchFamily="34" charset="0"/>
              </a:rPr>
              <a:t> Üstünlükler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B-</a:t>
            </a:r>
            <a:r>
              <a:rPr lang="tr-TR" sz="1500" dirty="0">
                <a:solidFill>
                  <a:srgbClr val="000000"/>
                </a:solidFill>
                <a:latin typeface="Calibri" panose="020F0502020204030204" pitchFamily="34" charset="0"/>
                <a:cs typeface="Calibri" panose="020F0502020204030204" pitchFamily="34" charset="0"/>
              </a:rPr>
              <a:t>  Zayıflıklar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          </a:t>
            </a:r>
            <a:r>
              <a:rPr lang="tr-TR" sz="1500" dirty="0">
                <a:solidFill>
                  <a:srgbClr val="C00000"/>
                </a:solidFill>
                <a:latin typeface="Calibri" panose="020F0502020204030204" pitchFamily="34" charset="0"/>
                <a:cs typeface="Calibri" panose="020F0502020204030204" pitchFamily="34" charset="0"/>
              </a:rPr>
              <a:t>C-</a:t>
            </a:r>
            <a:r>
              <a:rPr lang="tr-TR" sz="1500" dirty="0">
                <a:solidFill>
                  <a:srgbClr val="000000"/>
                </a:solidFill>
                <a:latin typeface="Calibri" panose="020F0502020204030204" pitchFamily="34" charset="0"/>
                <a:cs typeface="Calibri" panose="020F0502020204030204" pitchFamily="34" charset="0"/>
              </a:rPr>
              <a:t> Değerlendirme</a:t>
            </a:r>
          </a:p>
          <a:p>
            <a:pPr marL="0" indent="0">
              <a:lnSpc>
                <a:spcPct val="100000"/>
              </a:lnSpc>
              <a:spcBef>
                <a:spcPts val="0"/>
              </a:spcBef>
              <a:buFont typeface="Arial" panose="020B0604020202020204" pitchFamily="34" charset="0"/>
              <a:buNone/>
            </a:pPr>
            <a:r>
              <a:rPr lang="tr-TR" sz="1500" dirty="0">
                <a:solidFill>
                  <a:srgbClr val="C00000"/>
                </a:solidFill>
                <a:latin typeface="Calibri" panose="020F0502020204030204" pitchFamily="34" charset="0"/>
                <a:cs typeface="Calibri" panose="020F0502020204030204" pitchFamily="34" charset="0"/>
              </a:rPr>
              <a:t>V- ÖNERİ VE TEDBİRLER</a:t>
            </a:r>
          </a:p>
          <a:p>
            <a:pPr marL="0" indent="0">
              <a:lnSpc>
                <a:spcPct val="100000"/>
              </a:lnSpc>
              <a:spcBef>
                <a:spcPts val="0"/>
              </a:spcBef>
              <a:buFont typeface="Arial" panose="020B0604020202020204" pitchFamily="34" charset="0"/>
              <a:buNone/>
            </a:pPr>
            <a:r>
              <a:rPr lang="tr-TR" sz="1500" dirty="0">
                <a:solidFill>
                  <a:srgbClr val="000000"/>
                </a:solidFill>
                <a:latin typeface="Calibri" panose="020F0502020204030204" pitchFamily="34" charset="0"/>
                <a:cs typeface="Calibri" panose="020F0502020204030204" pitchFamily="34" charset="0"/>
              </a:rPr>
              <a:t>EKLER</a:t>
            </a:r>
          </a:p>
          <a:p>
            <a:endParaRPr lang="tr-TR"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324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7">
                                            <p:txEl>
                                              <p:pRg st="6" end="6"/>
                                            </p:txEl>
                                          </p:spTgt>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nodeType="clickEffect">
                                  <p:stCondLst>
                                    <p:cond delay="0"/>
                                  </p:stCondLst>
                                  <p:childTnLst>
                                    <p:animScale>
                                      <p:cBhvr>
                                        <p:cTn id="17" dur="2000" fill="hold"/>
                                        <p:tgtEl>
                                          <p:spTgt spid="7">
                                            <p:txEl>
                                              <p:pRg st="14" end="14"/>
                                            </p:txEl>
                                          </p:spTgt>
                                        </p:tgtEl>
                                      </p:cBhvr>
                                      <p:by x="150000" y="150000"/>
                                    </p:animScale>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8">
                                            <p:txEl>
                                              <p:pRg st="11" end="11"/>
                                            </p:txEl>
                                          </p:spTgt>
                                        </p:tgtEl>
                                      </p:cBhvr>
                                      <p:by x="150000" y="150000"/>
                                    </p:animScale>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nodeType="clickEffect">
                                  <p:stCondLst>
                                    <p:cond delay="0"/>
                                  </p:stCondLst>
                                  <p:childTnLst>
                                    <p:animScale>
                                      <p:cBhvr>
                                        <p:cTn id="25" dur="2000" fill="hold"/>
                                        <p:tgtEl>
                                          <p:spTgt spid="8">
                                            <p:txEl>
                                              <p:pRg st="14" end="1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308EE01-B15C-4FAF-9CD9-E688E0D55511}"/>
              </a:ext>
            </a:extLst>
          </p:cNvPr>
          <p:cNvSpPr txBox="1">
            <a:spLocks noGrp="1"/>
          </p:cNvSpPr>
          <p:nvPr>
            <p:ph type="title"/>
          </p:nvPr>
        </p:nvSpPr>
        <p:spPr>
          <a:xfrm>
            <a:off x="164652" y="157655"/>
            <a:ext cx="11785611" cy="898871"/>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Usul ve esaslarda Birim ve İdare Faaliyet Raporlarının Şekline dair bazı açıklamalar</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2" name="Oval 1"/>
          <p:cNvSpPr/>
          <p:nvPr/>
        </p:nvSpPr>
        <p:spPr>
          <a:xfrm>
            <a:off x="164652" y="1187669"/>
            <a:ext cx="3566520" cy="5528442"/>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000" b="1" dirty="0">
                <a:solidFill>
                  <a:prstClr val="black"/>
                </a:solidFill>
                <a:latin typeface="Calibri" panose="020F0502020204030204" pitchFamily="34" charset="0"/>
                <a:cs typeface="Calibri" panose="020F0502020204030204" pitchFamily="34" charset="0"/>
              </a:rPr>
              <a:t>Faaliyet raporlarında, idare bütçe teklifinde ve performans programlarında yer alan alt program hedefleri ve performans göstergelerinin sonuçlarına yer verilmesi zorunludur.</a:t>
            </a:r>
          </a:p>
        </p:txBody>
      </p:sp>
      <p:pic>
        <p:nvPicPr>
          <p:cNvPr id="19" name="İçerik Yer Tutucusu 3"/>
          <p:cNvPicPr>
            <a:picLocks noGrp="1" noChangeAspect="1"/>
          </p:cNvPicPr>
          <p:nvPr>
            <p:ph idx="1"/>
          </p:nvPr>
        </p:nvPicPr>
        <p:blipFill>
          <a:blip r:embed="rId2"/>
          <a:stretch>
            <a:fillRect/>
          </a:stretch>
        </p:blipFill>
        <p:spPr>
          <a:xfrm>
            <a:off x="3958299" y="1393469"/>
            <a:ext cx="7308792" cy="1791165"/>
          </a:xfrm>
          <a:prstGeom prst="rect">
            <a:avLst/>
          </a:prstGeom>
          <a:ln w="38100">
            <a:solidFill>
              <a:schemeClr val="accent1">
                <a:lumMod val="50000"/>
              </a:schemeClr>
            </a:solidFill>
          </a:ln>
        </p:spPr>
      </p:pic>
      <p:pic>
        <p:nvPicPr>
          <p:cNvPr id="20" name="Resim 19"/>
          <p:cNvPicPr>
            <a:picLocks noChangeAspect="1"/>
          </p:cNvPicPr>
          <p:nvPr/>
        </p:nvPicPr>
        <p:blipFill>
          <a:blip r:embed="rId3"/>
          <a:stretch>
            <a:fillRect/>
          </a:stretch>
        </p:blipFill>
        <p:spPr>
          <a:xfrm>
            <a:off x="3958298" y="3605048"/>
            <a:ext cx="7308792" cy="2936125"/>
          </a:xfrm>
          <a:prstGeom prst="rect">
            <a:avLst/>
          </a:prstGeom>
          <a:ln w="38100">
            <a:solidFill>
              <a:schemeClr val="accent1">
                <a:lumMod val="50000"/>
              </a:schemeClr>
            </a:solidFill>
          </a:ln>
        </p:spPr>
      </p:pic>
    </p:spTree>
    <p:extLst>
      <p:ext uri="{BB962C8B-B14F-4D97-AF65-F5344CB8AC3E}">
        <p14:creationId xmlns:p14="http://schemas.microsoft.com/office/powerpoint/2010/main" val="420413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10A44F-0F27-41AD-8CB4-5B6683E8B70B}"/>
              </a:ext>
            </a:extLst>
          </p:cNvPr>
          <p:cNvSpPr>
            <a:spLocks noGrp="1"/>
          </p:cNvSpPr>
          <p:nvPr>
            <p:ph type="title"/>
          </p:nvPr>
        </p:nvSpPr>
        <p:spPr>
          <a:xfrm>
            <a:off x="1141410" y="330713"/>
            <a:ext cx="9905998" cy="448282"/>
          </a:xfrm>
        </p:spPr>
        <p:txBody>
          <a:bodyPr>
            <a:noAutofit/>
          </a:bodyPr>
          <a:lstStyle/>
          <a:p>
            <a:pPr algn="ctr"/>
            <a:endParaRPr lang="tr-TR" sz="2400" b="1" dirty="0">
              <a:solidFill>
                <a:srgbClr val="C00000"/>
              </a:solidFill>
            </a:endParaRPr>
          </a:p>
        </p:txBody>
      </p:sp>
      <p:sp>
        <p:nvSpPr>
          <p:cNvPr id="7" name="Başlık 1">
            <a:extLst>
              <a:ext uri="{FF2B5EF4-FFF2-40B4-BE49-F238E27FC236}">
                <a16:creationId xmlns:a16="http://schemas.microsoft.com/office/drawing/2014/main" id="{99F02666-F13B-4F1D-9CBC-A6BCDB0713A0}"/>
              </a:ext>
            </a:extLst>
          </p:cNvPr>
          <p:cNvSpPr txBox="1">
            <a:spLocks/>
          </p:cNvSpPr>
          <p:nvPr/>
        </p:nvSpPr>
        <p:spPr>
          <a:xfrm>
            <a:off x="1054408" y="330713"/>
            <a:ext cx="10163511"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Mevzuat dilinde Faaliyet nedir?</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5" name="Oval 4"/>
          <p:cNvSpPr/>
          <p:nvPr/>
        </p:nvSpPr>
        <p:spPr>
          <a:xfrm>
            <a:off x="1097909" y="1807778"/>
            <a:ext cx="9993000" cy="3584029"/>
          </a:xfrm>
          <a:prstGeom prst="ellipse">
            <a:avLst/>
          </a:prstGeom>
          <a:solidFill>
            <a:schemeClr val="tx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bg1"/>
                </a:solidFill>
                <a:latin typeface="Calibri" panose="020F0502020204030204" pitchFamily="34" charset="0"/>
                <a:cs typeface="Calibri" panose="020F0502020204030204" pitchFamily="34" charset="0"/>
              </a:rPr>
              <a:t>Kamu kaynağı kullanmak suretiyle belirli bir ürünün ya da hizmetin sunulması amacıyla, planlama aşamasından üretim ve hedef kitleye sunum aşamasına kadar gerçekleştirilen iş, işlem ve süreçler bütününü ifade eder.</a:t>
            </a:r>
          </a:p>
        </p:txBody>
      </p:sp>
    </p:spTree>
    <p:extLst>
      <p:ext uri="{BB962C8B-B14F-4D97-AF65-F5344CB8AC3E}">
        <p14:creationId xmlns:p14="http://schemas.microsoft.com/office/powerpoint/2010/main" val="3275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308EE01-B15C-4FAF-9CD9-E688E0D55511}"/>
              </a:ext>
            </a:extLst>
          </p:cNvPr>
          <p:cNvSpPr txBox="1">
            <a:spLocks noGrp="1"/>
          </p:cNvSpPr>
          <p:nvPr>
            <p:ph type="title"/>
          </p:nvPr>
        </p:nvSpPr>
        <p:spPr>
          <a:xfrm>
            <a:off x="458940" y="154358"/>
            <a:ext cx="10965805" cy="898871"/>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Usul ve esaslarda Birim ve İdare Faaliyet Raporlarının Şekline dair bazı açıklamalar</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2" name="Oval 1"/>
          <p:cNvSpPr/>
          <p:nvPr/>
        </p:nvSpPr>
        <p:spPr>
          <a:xfrm>
            <a:off x="458941" y="1187669"/>
            <a:ext cx="3482439" cy="5528442"/>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b="1" dirty="0">
                <a:solidFill>
                  <a:prstClr val="black"/>
                </a:solidFill>
                <a:latin typeface="Calibri" panose="020F0502020204030204" pitchFamily="34" charset="0"/>
                <a:cs typeface="Calibri" panose="020F0502020204030204" pitchFamily="34" charset="0"/>
              </a:rPr>
              <a:t>Faaliyet raporlarının “III. Faaliyetlere İlişkin Bilgi ve Değerlendirmeler” bölümünün “A Mali Bilgiler” kısmında; kullanılan kaynaklara, bütçe hedef ve gerçekleşmeleri ile meydana gelen sapmaların nedenlerine yer verilir.</a:t>
            </a:r>
            <a:r>
              <a:rPr lang="tr-TR" b="1" dirty="0">
                <a:solidFill>
                  <a:prstClr val="white"/>
                </a:solidFill>
              </a:rPr>
              <a:t> </a:t>
            </a:r>
            <a:r>
              <a:rPr lang="tr-TR" b="1" dirty="0">
                <a:solidFill>
                  <a:prstClr val="black"/>
                </a:solidFill>
                <a:latin typeface="Calibri" panose="020F0502020204030204" pitchFamily="34" charset="0"/>
                <a:cs typeface="Calibri" panose="020F0502020204030204" pitchFamily="34" charset="0"/>
              </a:rPr>
              <a:t>Ayrıca iç ve dış malî denetim sonuçları hakkındaki özet bilgiler de bu başlık altında yer alır. </a:t>
            </a:r>
          </a:p>
        </p:txBody>
      </p:sp>
      <p:graphicFrame>
        <p:nvGraphicFramePr>
          <p:cNvPr id="7" name="İçerik Yer Tutucusu 3"/>
          <p:cNvGraphicFramePr>
            <a:graphicFrameLocks noGrp="1"/>
          </p:cNvGraphicFramePr>
          <p:nvPr>
            <p:ph idx="1"/>
            <p:extLst>
              <p:ext uri="{D42A27DB-BD31-4B8C-83A1-F6EECF244321}">
                <p14:modId xmlns:p14="http://schemas.microsoft.com/office/powerpoint/2010/main" val="2226554727"/>
              </p:ext>
            </p:extLst>
          </p:nvPr>
        </p:nvGraphicFramePr>
        <p:xfrm>
          <a:off x="4084307" y="1522902"/>
          <a:ext cx="7266862" cy="2861610"/>
        </p:xfrm>
        <a:graphic>
          <a:graphicData uri="http://schemas.openxmlformats.org/drawingml/2006/table">
            <a:tbl>
              <a:tblPr firstRow="1" firstCol="1" bandRow="1"/>
              <a:tblGrid>
                <a:gridCol w="1635519">
                  <a:extLst>
                    <a:ext uri="{9D8B030D-6E8A-4147-A177-3AD203B41FA5}">
                      <a16:colId xmlns:a16="http://schemas.microsoft.com/office/drawing/2014/main" val="1574944957"/>
                    </a:ext>
                  </a:extLst>
                </a:gridCol>
                <a:gridCol w="934165">
                  <a:extLst>
                    <a:ext uri="{9D8B030D-6E8A-4147-A177-3AD203B41FA5}">
                      <a16:colId xmlns:a16="http://schemas.microsoft.com/office/drawing/2014/main" val="166683397"/>
                    </a:ext>
                  </a:extLst>
                </a:gridCol>
                <a:gridCol w="934165">
                  <a:extLst>
                    <a:ext uri="{9D8B030D-6E8A-4147-A177-3AD203B41FA5}">
                      <a16:colId xmlns:a16="http://schemas.microsoft.com/office/drawing/2014/main" val="3095238119"/>
                    </a:ext>
                  </a:extLst>
                </a:gridCol>
                <a:gridCol w="934165">
                  <a:extLst>
                    <a:ext uri="{9D8B030D-6E8A-4147-A177-3AD203B41FA5}">
                      <a16:colId xmlns:a16="http://schemas.microsoft.com/office/drawing/2014/main" val="15464531"/>
                    </a:ext>
                  </a:extLst>
                </a:gridCol>
                <a:gridCol w="947342">
                  <a:extLst>
                    <a:ext uri="{9D8B030D-6E8A-4147-A177-3AD203B41FA5}">
                      <a16:colId xmlns:a16="http://schemas.microsoft.com/office/drawing/2014/main" val="1946140486"/>
                    </a:ext>
                  </a:extLst>
                </a:gridCol>
                <a:gridCol w="947342">
                  <a:extLst>
                    <a:ext uri="{9D8B030D-6E8A-4147-A177-3AD203B41FA5}">
                      <a16:colId xmlns:a16="http://schemas.microsoft.com/office/drawing/2014/main" val="542242769"/>
                    </a:ext>
                  </a:extLst>
                </a:gridCol>
                <a:gridCol w="467082">
                  <a:extLst>
                    <a:ext uri="{9D8B030D-6E8A-4147-A177-3AD203B41FA5}">
                      <a16:colId xmlns:a16="http://schemas.microsoft.com/office/drawing/2014/main" val="2085049826"/>
                    </a:ext>
                  </a:extLst>
                </a:gridCol>
                <a:gridCol w="467082">
                  <a:extLst>
                    <a:ext uri="{9D8B030D-6E8A-4147-A177-3AD203B41FA5}">
                      <a16:colId xmlns:a16="http://schemas.microsoft.com/office/drawing/2014/main" val="1430617635"/>
                    </a:ext>
                  </a:extLst>
                </a:gridCol>
              </a:tblGrid>
              <a:tr h="798893">
                <a:tc rowSpan="2">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GİDERLER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gridSpan="5">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2022 yılı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gn="ctr">
                        <a:spcAft>
                          <a:spcPts val="0"/>
                        </a:spcAft>
                      </a:pPr>
                      <a:r>
                        <a:rPr lang="tr-TR"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KBÖ’ye Göre Gerç (%)</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rowSpan="2">
                  <a:txBody>
                    <a:bodyPr/>
                    <a:lstStyle/>
                    <a:p>
                      <a:pPr algn="ctr">
                        <a:spcAft>
                          <a:spcPts val="0"/>
                        </a:spcAft>
                      </a:pPr>
                      <a:r>
                        <a:rPr lang="tr-TR"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Toplam Öd. Göre Gerç. %</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989731054"/>
                  </a:ext>
                </a:extLst>
              </a:tr>
              <a:tr h="264916">
                <a:tc vMerge="1">
                  <a:txBody>
                    <a:bodyPr/>
                    <a:lstStyle/>
                    <a:p>
                      <a:endParaRPr lang="tr-TR"/>
                    </a:p>
                  </a:txBody>
                  <a:tcPr/>
                </a:tc>
                <a:tc>
                  <a:txBody>
                    <a:bodyPr/>
                    <a:lstStyle/>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KBÖ</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Eklenen</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Düşülen</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Toplam</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Ödenek</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Harcama</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622633560"/>
                  </a:ext>
                </a:extLst>
              </a:tr>
              <a:tr h="309418">
                <a:tc>
                  <a:txBody>
                    <a:bodyPr/>
                    <a:lstStyle/>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01-Personel Giderleri</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324.284.000</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195.092.935</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32.704.212</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486.672.723</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480.258.070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148,1</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98,7</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1977552"/>
                  </a:ext>
                </a:extLst>
              </a:tr>
              <a:tr h="309418">
                <a:tc>
                  <a:txBody>
                    <a:bodyPr/>
                    <a:lstStyle/>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02-Sosyal Güv. Kur.</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Devlet Primi Gid.</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50.381.000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29.590.093</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6.021.041</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73.950.052</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73.610.922</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spcAft>
                          <a:spcPts val="0"/>
                        </a:spcAft>
                      </a:pPr>
                      <a:r>
                        <a:rPr lang="tr-TR" sz="9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146,1</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spcAft>
                          <a:spcPts val="0"/>
                        </a:spcAft>
                      </a:pPr>
                      <a:r>
                        <a:rPr lang="tr-TR" sz="9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99,5</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334061378"/>
                  </a:ext>
                </a:extLst>
              </a:tr>
              <a:tr h="309418">
                <a:tc>
                  <a:txBody>
                    <a:bodyPr/>
                    <a:lstStyle/>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03-Mal ve Hizmet Alımı</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Giderleri</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25.936.000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55.749.081</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1.129.050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80.556.031</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76.443.401</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294,7</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94,9</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3601832268"/>
                  </a:ext>
                </a:extLst>
              </a:tr>
              <a:tr h="264393">
                <a:tc>
                  <a:txBody>
                    <a:bodyPr/>
                    <a:lstStyle/>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05-Cari Transferler </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12.810.000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13.728.260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558.000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25.980.260</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25.612.911</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spcAft>
                          <a:spcPts val="0"/>
                        </a:spcAft>
                      </a:pPr>
                      <a:r>
                        <a:rPr lang="tr-T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199,9</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spcAft>
                          <a:spcPts val="0"/>
                        </a:spcAft>
                      </a:pPr>
                      <a:r>
                        <a:rPr lang="tr-TR" sz="9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98,6</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17394579"/>
                  </a:ext>
                </a:extLst>
              </a:tr>
              <a:tr h="264393">
                <a:tc>
                  <a:txBody>
                    <a:bodyPr/>
                    <a:lstStyle/>
                    <a:p>
                      <a:pPr>
                        <a:spcAft>
                          <a:spcPts val="0"/>
                        </a:spcAft>
                      </a:pPr>
                      <a:r>
                        <a:rPr lang="tr-TR" sz="105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06-Sermaye Giderleri</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32.873.000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36.744.000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16.655.000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52.962.000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52.699.094</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160,3</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9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99,5</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2908720430"/>
                  </a:ext>
                </a:extLst>
              </a:tr>
              <a:tr h="264393">
                <a:tc>
                  <a:txBody>
                    <a:bodyPr/>
                    <a:lstStyle/>
                    <a:p>
                      <a:pPr algn="ctr">
                        <a:spcAft>
                          <a:spcPts val="0"/>
                        </a:spcAft>
                      </a:pPr>
                      <a:r>
                        <a:rPr lang="tr-TR"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GENEL TOPLAM</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446.284.000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330.904.369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57.067.303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720.121.066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708.624.397</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158,8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98,4</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026610573"/>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1214179332"/>
              </p:ext>
            </p:extLst>
          </p:nvPr>
        </p:nvGraphicFramePr>
        <p:xfrm>
          <a:off x="4084307" y="4854186"/>
          <a:ext cx="7266863" cy="1624965"/>
        </p:xfrm>
        <a:graphic>
          <a:graphicData uri="http://schemas.openxmlformats.org/drawingml/2006/table">
            <a:tbl>
              <a:tblPr firstRow="1" firstCol="1" bandRow="1"/>
              <a:tblGrid>
                <a:gridCol w="834199">
                  <a:extLst>
                    <a:ext uri="{9D8B030D-6E8A-4147-A177-3AD203B41FA5}">
                      <a16:colId xmlns:a16="http://schemas.microsoft.com/office/drawing/2014/main" val="3451573443"/>
                    </a:ext>
                  </a:extLst>
                </a:gridCol>
                <a:gridCol w="1022421">
                  <a:extLst>
                    <a:ext uri="{9D8B030D-6E8A-4147-A177-3AD203B41FA5}">
                      <a16:colId xmlns:a16="http://schemas.microsoft.com/office/drawing/2014/main" val="2228949759"/>
                    </a:ext>
                  </a:extLst>
                </a:gridCol>
                <a:gridCol w="1023173">
                  <a:extLst>
                    <a:ext uri="{9D8B030D-6E8A-4147-A177-3AD203B41FA5}">
                      <a16:colId xmlns:a16="http://schemas.microsoft.com/office/drawing/2014/main" val="603674151"/>
                    </a:ext>
                  </a:extLst>
                </a:gridCol>
                <a:gridCol w="1023173">
                  <a:extLst>
                    <a:ext uri="{9D8B030D-6E8A-4147-A177-3AD203B41FA5}">
                      <a16:colId xmlns:a16="http://schemas.microsoft.com/office/drawing/2014/main" val="4207596469"/>
                    </a:ext>
                  </a:extLst>
                </a:gridCol>
                <a:gridCol w="1023173">
                  <a:extLst>
                    <a:ext uri="{9D8B030D-6E8A-4147-A177-3AD203B41FA5}">
                      <a16:colId xmlns:a16="http://schemas.microsoft.com/office/drawing/2014/main" val="496910217"/>
                    </a:ext>
                  </a:extLst>
                </a:gridCol>
                <a:gridCol w="1023173">
                  <a:extLst>
                    <a:ext uri="{9D8B030D-6E8A-4147-A177-3AD203B41FA5}">
                      <a16:colId xmlns:a16="http://schemas.microsoft.com/office/drawing/2014/main" val="1584816793"/>
                    </a:ext>
                  </a:extLst>
                </a:gridCol>
                <a:gridCol w="672328">
                  <a:extLst>
                    <a:ext uri="{9D8B030D-6E8A-4147-A177-3AD203B41FA5}">
                      <a16:colId xmlns:a16="http://schemas.microsoft.com/office/drawing/2014/main" val="1700039983"/>
                    </a:ext>
                  </a:extLst>
                </a:gridCol>
                <a:gridCol w="645223">
                  <a:extLst>
                    <a:ext uri="{9D8B030D-6E8A-4147-A177-3AD203B41FA5}">
                      <a16:colId xmlns:a16="http://schemas.microsoft.com/office/drawing/2014/main" val="697998239"/>
                    </a:ext>
                  </a:extLst>
                </a:gridCol>
              </a:tblGrid>
              <a:tr h="581025">
                <a:tc>
                  <a:txBody>
                    <a:bodyPr/>
                    <a:lstStyle/>
                    <a:p>
                      <a:pPr algn="ctr">
                        <a:spcAft>
                          <a:spcPts val="0"/>
                        </a:spcAft>
                      </a:pPr>
                      <a:r>
                        <a:rPr lang="tr-TR"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Bütçe Yılı</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KBÖ</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Eklenen</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Düşülen</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Toplam Ödenek</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1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Harcama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KBÖ’ye Göre Gerç.</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Top.ÖdGöre Gerç.</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764698482"/>
                  </a:ext>
                </a:extLst>
              </a:tr>
              <a:tr h="347980">
                <a:tc>
                  <a:txBody>
                    <a:bodyPr/>
                    <a:lstStyle/>
                    <a:p>
                      <a:pPr algn="ctr">
                        <a:spcAft>
                          <a:spcPts val="0"/>
                        </a:spcAft>
                      </a:pPr>
                      <a:r>
                        <a:rPr lang="tr-TR"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342.080.000</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91.115.795</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17.892.705</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415.303.090</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404.598.115</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118,3%</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97,4%</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658675131"/>
                  </a:ext>
                </a:extLst>
              </a:tr>
              <a:tr h="347980">
                <a:tc>
                  <a:txBody>
                    <a:bodyPr/>
                    <a:lstStyle/>
                    <a:p>
                      <a:pPr algn="ctr">
                        <a:spcAft>
                          <a:spcPts val="0"/>
                        </a:spcAft>
                      </a:pPr>
                      <a:r>
                        <a:rPr lang="tr-TR" sz="11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446.284.000</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330.904.369</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57.067.303</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720.121.066</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708.624.397</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158,8%</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algn="ct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98,4%</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3261398374"/>
                  </a:ext>
                </a:extLst>
              </a:tr>
              <a:tr h="347980">
                <a:tc>
                  <a:txBody>
                    <a:bodyPr/>
                    <a:lstStyle/>
                    <a:p>
                      <a:pPr algn="ctr">
                        <a:spcAft>
                          <a:spcPts val="0"/>
                        </a:spcAft>
                      </a:pPr>
                      <a:r>
                        <a:rPr lang="tr-TR"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2022/2021 Artış Oranı</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30,5%</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263,2%</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218,9%</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73,4%</a:t>
                      </a:r>
                      <a:endParaRPr lang="tr-TR" sz="12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5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75,1%</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spcAft>
                          <a:spcPts val="0"/>
                        </a:spcAft>
                      </a:pPr>
                      <a:r>
                        <a:rPr lang="tr-TR" sz="1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tr-TR" sz="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2906860019"/>
                  </a:ext>
                </a:extLst>
              </a:tr>
            </a:tbl>
          </a:graphicData>
        </a:graphic>
      </p:graphicFrame>
    </p:spTree>
    <p:extLst>
      <p:ext uri="{BB962C8B-B14F-4D97-AF65-F5344CB8AC3E}">
        <p14:creationId xmlns:p14="http://schemas.microsoft.com/office/powerpoint/2010/main" val="1181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308EE01-B15C-4FAF-9CD9-E688E0D55511}"/>
              </a:ext>
            </a:extLst>
          </p:cNvPr>
          <p:cNvSpPr txBox="1">
            <a:spLocks noGrp="1"/>
          </p:cNvSpPr>
          <p:nvPr>
            <p:ph type="title"/>
          </p:nvPr>
        </p:nvSpPr>
        <p:spPr>
          <a:xfrm>
            <a:off x="458940" y="154358"/>
            <a:ext cx="10965805" cy="898871"/>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Usul ve esaslarda Birim ve İdare Faaliyet Raporlarının Şekline dair bazı açıklamalar</a:t>
            </a:r>
            <a:endParaRPr lang="tr-TR" b="1" dirty="0">
              <a:solidFill>
                <a:srgbClr val="FF0000"/>
              </a:solidFill>
              <a:latin typeface="Calibri" panose="020F0502020204030204" pitchFamily="34" charset="0"/>
              <a:ea typeface="+mj-ea"/>
              <a:cs typeface="Calibri" panose="020F0502020204030204" pitchFamily="34" charset="0"/>
            </a:endParaRPr>
          </a:p>
        </p:txBody>
      </p:sp>
      <p:sp>
        <p:nvSpPr>
          <p:cNvPr id="2" name="Oval 1"/>
          <p:cNvSpPr/>
          <p:nvPr/>
        </p:nvSpPr>
        <p:spPr>
          <a:xfrm>
            <a:off x="462455" y="1187669"/>
            <a:ext cx="4014952" cy="5528442"/>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000" b="1" dirty="0">
                <a:solidFill>
                  <a:prstClr val="black"/>
                </a:solidFill>
                <a:latin typeface="Calibri" panose="020F0502020204030204" pitchFamily="34" charset="0"/>
                <a:cs typeface="Calibri" panose="020F0502020204030204" pitchFamily="34" charset="0"/>
              </a:rPr>
              <a:t>Faaliyet raporlarında Stratejik Plan değerlendirme tabloları başlığı altında Üniversiteler için Stratejik Planlama Rehberinde yer alan ve stratejik plandaki hedefler ile performans göstergelerinin yıl sonu gerçekleşme sonuçlarını değerlendirmede kullanılan tablolara yer verilir.</a:t>
            </a:r>
          </a:p>
        </p:txBody>
      </p:sp>
      <p:graphicFrame>
        <p:nvGraphicFramePr>
          <p:cNvPr id="11" name="Tablo 10"/>
          <p:cNvGraphicFramePr>
            <a:graphicFrameLocks noGrp="1"/>
          </p:cNvGraphicFramePr>
          <p:nvPr>
            <p:extLst>
              <p:ext uri="{D42A27DB-BD31-4B8C-83A1-F6EECF244321}">
                <p14:modId xmlns:p14="http://schemas.microsoft.com/office/powerpoint/2010/main" val="3454210997"/>
              </p:ext>
            </p:extLst>
          </p:nvPr>
        </p:nvGraphicFramePr>
        <p:xfrm>
          <a:off x="4717275" y="1187671"/>
          <a:ext cx="6707471" cy="5287392"/>
        </p:xfrm>
        <a:graphic>
          <a:graphicData uri="http://schemas.openxmlformats.org/drawingml/2006/table">
            <a:tbl>
              <a:tblPr firstRow="1" firstCol="1" bandRow="1"/>
              <a:tblGrid>
                <a:gridCol w="2268335">
                  <a:extLst>
                    <a:ext uri="{9D8B030D-6E8A-4147-A177-3AD203B41FA5}">
                      <a16:colId xmlns:a16="http://schemas.microsoft.com/office/drawing/2014/main" val="1805359513"/>
                    </a:ext>
                  </a:extLst>
                </a:gridCol>
                <a:gridCol w="493237">
                  <a:extLst>
                    <a:ext uri="{9D8B030D-6E8A-4147-A177-3AD203B41FA5}">
                      <a16:colId xmlns:a16="http://schemas.microsoft.com/office/drawing/2014/main" val="1177637729"/>
                    </a:ext>
                  </a:extLst>
                </a:gridCol>
                <a:gridCol w="987868">
                  <a:extLst>
                    <a:ext uri="{9D8B030D-6E8A-4147-A177-3AD203B41FA5}">
                      <a16:colId xmlns:a16="http://schemas.microsoft.com/office/drawing/2014/main" val="3017872172"/>
                    </a:ext>
                  </a:extLst>
                </a:gridCol>
                <a:gridCol w="1180844">
                  <a:extLst>
                    <a:ext uri="{9D8B030D-6E8A-4147-A177-3AD203B41FA5}">
                      <a16:colId xmlns:a16="http://schemas.microsoft.com/office/drawing/2014/main" val="3849476890"/>
                    </a:ext>
                  </a:extLst>
                </a:gridCol>
                <a:gridCol w="888942">
                  <a:extLst>
                    <a:ext uri="{9D8B030D-6E8A-4147-A177-3AD203B41FA5}">
                      <a16:colId xmlns:a16="http://schemas.microsoft.com/office/drawing/2014/main" val="3959556854"/>
                    </a:ext>
                  </a:extLst>
                </a:gridCol>
                <a:gridCol w="888245">
                  <a:extLst>
                    <a:ext uri="{9D8B030D-6E8A-4147-A177-3AD203B41FA5}">
                      <a16:colId xmlns:a16="http://schemas.microsoft.com/office/drawing/2014/main" val="28054470"/>
                    </a:ext>
                  </a:extLst>
                </a:gridCol>
              </a:tblGrid>
              <a:tr h="384430">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A1</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Eğitim-öğretimde kaliteyi geliştirmek ve sürdürmek</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52660842"/>
                  </a:ext>
                </a:extLst>
              </a:tr>
              <a:tr h="363391">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H1.1</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pPr>
                        <a:spcAft>
                          <a:spcPts val="0"/>
                        </a:spcAft>
                      </a:pPr>
                      <a:r>
                        <a:rPr lang="tr-TR" sz="1200" dirty="0">
                          <a:solidFill>
                            <a:schemeClr val="bg1"/>
                          </a:solidFill>
                          <a:effectLst/>
                          <a:latin typeface="Calibri" panose="020F0502020204030204" pitchFamily="34" charset="0"/>
                          <a:ea typeface="Times New Roman" panose="02020603050405020304" pitchFamily="18" charset="0"/>
                        </a:rPr>
                        <a:t>Mevcut lisans ve lisansüstü programlarından 2023 yılına kadar en az 5 programın akredite olmasını sağlamak.</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64486888"/>
                  </a:ext>
                </a:extLst>
              </a:tr>
              <a:tr h="340324">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Amacın İlgili Olduğu Program/Alt Program Adı </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pPr>
                        <a:spcAft>
                          <a:spcPts val="0"/>
                        </a:spcAft>
                      </a:pPr>
                      <a:r>
                        <a:rPr lang="tr-TR" sz="1200" dirty="0">
                          <a:solidFill>
                            <a:schemeClr val="bg1"/>
                          </a:solidFill>
                          <a:effectLst/>
                          <a:latin typeface="Calibri" panose="020F0502020204030204" pitchFamily="34" charset="0"/>
                          <a:ea typeface="Times New Roman" panose="02020603050405020304" pitchFamily="18" charset="0"/>
                        </a:rPr>
                        <a:t>YÜKSEKÖĞRETİM</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50848024"/>
                  </a:ext>
                </a:extLst>
              </a:tr>
              <a:tr h="340324">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Amacına İlişkin Olduğu Alt Program Hedefi </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endParaRPr lang="tr-TR" sz="1200" dirty="0">
                        <a:solidFill>
                          <a:schemeClr val="bg1"/>
                        </a:solidFill>
                        <a:effectLst/>
                        <a:latin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10523651"/>
                  </a:ext>
                </a:extLst>
              </a:tr>
              <a:tr h="263727">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H1.1 Performansı</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pPr algn="ctr">
                        <a:spcAft>
                          <a:spcPts val="0"/>
                        </a:spcAft>
                      </a:pPr>
                      <a:r>
                        <a:rPr lang="tr-TR" sz="1200" dirty="0">
                          <a:solidFill>
                            <a:schemeClr val="bg1"/>
                          </a:solidFill>
                          <a:effectLst/>
                          <a:latin typeface="Calibri" panose="020F0502020204030204" pitchFamily="34" charset="0"/>
                          <a:ea typeface="Times New Roman" panose="02020603050405020304" pitchFamily="18" charset="0"/>
                        </a:rPr>
                        <a:t>0</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71116552"/>
                  </a:ext>
                </a:extLst>
              </a:tr>
              <a:tr h="323251">
                <a:tc gridSpan="2">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Sorumlu Birim</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gridSpan="4">
                  <a:txBody>
                    <a:bodyPr/>
                    <a:lstStyle/>
                    <a:p>
                      <a:pPr>
                        <a:spcAft>
                          <a:spcPts val="0"/>
                        </a:spcAft>
                      </a:pPr>
                      <a:r>
                        <a:rPr lang="tr-TR" sz="1200" dirty="0">
                          <a:solidFill>
                            <a:schemeClr val="bg1"/>
                          </a:solidFill>
                          <a:effectLst/>
                          <a:latin typeface="Calibri" panose="020F0502020204030204" pitchFamily="34" charset="0"/>
                          <a:ea typeface="Times New Roman" panose="02020603050405020304" pitchFamily="18" charset="0"/>
                        </a:rPr>
                        <a:t>İlgili Rektör Yardımcısı</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62615511"/>
                  </a:ext>
                </a:extLst>
              </a:tr>
              <a:tr h="1020971">
                <a:tc>
                  <a:txBody>
                    <a:bodyPr/>
                    <a:lstStyle/>
                    <a:p>
                      <a:pPr>
                        <a:spcAft>
                          <a:spcPts val="0"/>
                        </a:spcAft>
                      </a:pPr>
                      <a:r>
                        <a:rPr lang="tr-TR" sz="1200" b="1" dirty="0">
                          <a:solidFill>
                            <a:schemeClr val="bg1"/>
                          </a:solidFill>
                          <a:effectLst/>
                          <a:latin typeface="Calibri" panose="020F0502020204030204" pitchFamily="34" charset="0"/>
                          <a:ea typeface="Times New Roman" panose="02020603050405020304" pitchFamily="18" charset="0"/>
                        </a:rPr>
                        <a:t>Performans Göstergesi</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a:txBody>
                    <a:bodyPr/>
                    <a:lstStyle/>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Hedefe Etkisi</a:t>
                      </a:r>
                      <a:endParaRPr lang="tr-TR" sz="1200" dirty="0">
                        <a:solidFill>
                          <a:schemeClr val="bg1"/>
                        </a:solidFill>
                        <a:effectLst/>
                        <a:latin typeface="Times New Roman" panose="02020603050405020304" pitchFamily="18" charset="0"/>
                        <a:ea typeface="Times New Roman" panose="02020603050405020304" pitchFamily="18" charset="0"/>
                      </a:endParaRPr>
                    </a:p>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 (%)</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a:txBody>
                    <a:bodyPr/>
                    <a:lstStyle/>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Plan Dönemi Başlangıç Değeri               (A)</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a:txBody>
                    <a:bodyPr/>
                    <a:lstStyle/>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İzleme Dönemindeki Yılsonu Hedeflenen Değer (B)</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a:txBody>
                    <a:bodyPr/>
                    <a:lstStyle/>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İzleme Dönemindeki Gerçekleşme Değeri (C)</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a:txBody>
                    <a:bodyPr/>
                    <a:lstStyle/>
                    <a:p>
                      <a:pPr algn="ctr">
                        <a:spcAft>
                          <a:spcPts val="0"/>
                        </a:spcAft>
                      </a:pPr>
                      <a:r>
                        <a:rPr lang="tr-TR" sz="1200" b="1" dirty="0">
                          <a:solidFill>
                            <a:srgbClr val="FFFFFF"/>
                          </a:solidFill>
                          <a:effectLst/>
                          <a:latin typeface="Calibri" panose="020F0502020204030204" pitchFamily="34" charset="0"/>
                          <a:ea typeface="Times New Roman" panose="02020603050405020304" pitchFamily="18" charset="0"/>
                        </a:rPr>
                        <a:t>Performans (%)</a:t>
                      </a:r>
                      <a:br>
                        <a:rPr lang="tr-TR" sz="1200" b="1" dirty="0">
                          <a:solidFill>
                            <a:srgbClr val="FFFFFF"/>
                          </a:solidFill>
                          <a:effectLst/>
                          <a:latin typeface="Calibri" panose="020F0502020204030204" pitchFamily="34" charset="0"/>
                          <a:ea typeface="Times New Roman" panose="02020603050405020304" pitchFamily="18" charset="0"/>
                        </a:rPr>
                      </a:br>
                      <a:r>
                        <a:rPr lang="tr-TR" sz="1200" b="1" dirty="0">
                          <a:solidFill>
                            <a:srgbClr val="FFFFFF"/>
                          </a:solidFill>
                          <a:effectLst/>
                          <a:latin typeface="Calibri" panose="020F0502020204030204" pitchFamily="34" charset="0"/>
                          <a:ea typeface="Times New Roman" panose="02020603050405020304" pitchFamily="18" charset="0"/>
                        </a:rPr>
                        <a:t>(C-A)/(B-A)                 </a:t>
                      </a:r>
                      <a:endParaRPr lang="tr-TR" sz="1200" dirty="0">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extLst>
                  <a:ext uri="{0D108BD9-81ED-4DB2-BD59-A6C34878D82A}">
                    <a16:rowId xmlns:a16="http://schemas.microsoft.com/office/drawing/2014/main" val="947013876"/>
                  </a:ext>
                </a:extLst>
              </a:tr>
              <a:tr h="311963">
                <a:tc>
                  <a:txBody>
                    <a:bodyPr/>
                    <a:lstStyle/>
                    <a:p>
                      <a:pPr>
                        <a:spcAft>
                          <a:spcPts val="0"/>
                        </a:spcAft>
                      </a:pPr>
                      <a:r>
                        <a:rPr lang="tr-TR" sz="1100" b="1" dirty="0">
                          <a:solidFill>
                            <a:schemeClr val="bg1"/>
                          </a:solidFill>
                          <a:effectLst/>
                          <a:latin typeface="Calibri" panose="020F0502020204030204" pitchFamily="34" charset="0"/>
                          <a:ea typeface="Times New Roman" panose="02020603050405020304" pitchFamily="18" charset="0"/>
                        </a:rPr>
                        <a:t>PG1.1.1: </a:t>
                      </a:r>
                      <a:r>
                        <a:rPr lang="tr-TR" sz="1100" dirty="0">
                          <a:solidFill>
                            <a:schemeClr val="bg1"/>
                          </a:solidFill>
                          <a:effectLst/>
                          <a:latin typeface="Calibri" panose="020F0502020204030204" pitchFamily="34" charset="0"/>
                          <a:ea typeface="Times New Roman" panose="02020603050405020304" pitchFamily="18" charset="0"/>
                        </a:rPr>
                        <a:t>Akredite Olan Program Sayısı</a:t>
                      </a:r>
                      <a:endParaRPr lang="tr-TR" sz="11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a:spcAft>
                          <a:spcPts val="0"/>
                        </a:spcAft>
                      </a:pPr>
                      <a:r>
                        <a:rPr lang="tr-TR" sz="1100" dirty="0">
                          <a:solidFill>
                            <a:schemeClr val="bg1"/>
                          </a:solidFill>
                          <a:effectLst/>
                          <a:latin typeface="Calibri" panose="020F0502020204030204" pitchFamily="34" charset="0"/>
                          <a:ea typeface="Times New Roman" panose="02020603050405020304" pitchFamily="18" charset="0"/>
                        </a:rPr>
                        <a:t>100</a:t>
                      </a:r>
                      <a:endParaRPr lang="tr-TR" sz="11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a:spcAft>
                          <a:spcPts val="0"/>
                        </a:spcAft>
                      </a:pPr>
                      <a:r>
                        <a:rPr lang="tr-TR" sz="1100" dirty="0">
                          <a:solidFill>
                            <a:schemeClr val="bg1"/>
                          </a:solidFill>
                          <a:effectLst/>
                          <a:latin typeface="Calibri" panose="020F0502020204030204" pitchFamily="34" charset="0"/>
                          <a:ea typeface="Times New Roman" panose="02020603050405020304" pitchFamily="18" charset="0"/>
                        </a:rPr>
                        <a:t>0</a:t>
                      </a:r>
                      <a:endParaRPr lang="tr-TR" sz="11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a:spcAft>
                          <a:spcPts val="0"/>
                        </a:spcAft>
                      </a:pPr>
                      <a:r>
                        <a:rPr lang="tr-TR" sz="1100" dirty="0">
                          <a:solidFill>
                            <a:schemeClr val="bg1"/>
                          </a:solidFill>
                          <a:effectLst/>
                          <a:latin typeface="Calibri" panose="020F0502020204030204" pitchFamily="34" charset="0"/>
                          <a:ea typeface="Times New Roman" panose="02020603050405020304" pitchFamily="18" charset="0"/>
                        </a:rPr>
                        <a:t>4</a:t>
                      </a:r>
                      <a:endParaRPr lang="tr-TR" sz="11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a:spcAft>
                          <a:spcPts val="0"/>
                        </a:spcAft>
                      </a:pPr>
                      <a:r>
                        <a:rPr lang="tr-TR" sz="1100" dirty="0">
                          <a:solidFill>
                            <a:schemeClr val="bg1"/>
                          </a:solidFill>
                          <a:effectLst/>
                          <a:latin typeface="Calibri" panose="020F0502020204030204" pitchFamily="34" charset="0"/>
                          <a:ea typeface="Times New Roman" panose="02020603050405020304" pitchFamily="18" charset="0"/>
                        </a:rPr>
                        <a:t>0</a:t>
                      </a:r>
                      <a:endParaRPr lang="tr-TR" sz="11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a:spcAft>
                          <a:spcPts val="0"/>
                        </a:spcAft>
                      </a:pPr>
                      <a:r>
                        <a:rPr lang="tr-TR" sz="1100" dirty="0">
                          <a:solidFill>
                            <a:srgbClr val="000000"/>
                          </a:solidFill>
                          <a:effectLst/>
                          <a:latin typeface="Calibri" panose="020F0502020204030204" pitchFamily="34" charset="0"/>
                          <a:ea typeface="Times New Roman" panose="02020603050405020304" pitchFamily="18" charset="0"/>
                        </a:rPr>
                        <a:t>0</a:t>
                      </a:r>
                      <a:endParaRPr lang="tr-TR" sz="1100" dirty="0">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638738706"/>
                  </a:ext>
                </a:extLst>
              </a:tr>
              <a:tr h="334825">
                <a:tc gridSpan="6">
                  <a:txBody>
                    <a:bodyPr/>
                    <a:lstStyle/>
                    <a:p>
                      <a:pPr algn="ctr">
                        <a:spcAft>
                          <a:spcPts val="0"/>
                        </a:spcAft>
                      </a:pPr>
                      <a:r>
                        <a:rPr lang="tr-TR" sz="1200" b="1" dirty="0">
                          <a:solidFill>
                            <a:schemeClr val="bg1"/>
                          </a:solidFill>
                          <a:effectLst/>
                          <a:latin typeface="Calibri" panose="020F0502020204030204" pitchFamily="34" charset="0"/>
                          <a:ea typeface="Times New Roman" panose="02020603050405020304" pitchFamily="18" charset="0"/>
                        </a:rPr>
                        <a:t>Hedefe İlişkin Değerlendirmeler</a:t>
                      </a:r>
                      <a:endParaRPr lang="tr-TR" sz="12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591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25275717"/>
                  </a:ext>
                </a:extLst>
              </a:tr>
              <a:tr h="1550945">
                <a:tc gridSpan="6">
                  <a:txBody>
                    <a:bodyPr/>
                    <a:lstStyle/>
                    <a:p>
                      <a:pPr algn="just">
                        <a:spcAft>
                          <a:spcPts val="0"/>
                        </a:spcAft>
                      </a:pPr>
                      <a:r>
                        <a:rPr lang="tr-TR" sz="1000" dirty="0">
                          <a:solidFill>
                            <a:schemeClr val="bg1"/>
                          </a:solidFill>
                          <a:effectLst/>
                          <a:latin typeface="Calibri" panose="020F0502020204030204" pitchFamily="34" charset="0"/>
                          <a:ea typeface="Times New Roman" panose="02020603050405020304" pitchFamily="18" charset="0"/>
                        </a:rPr>
                        <a:t>Yükseköğretim Kalite Kuruluna (YÖKAK), kurumsal akreditasyon programı (KAP) dahilinde Üniversitemiz 2022 Ekim ve Kasım aylarında yapılan saha ziyaretleri ile değerlendirme süreci tamamlanmış ve sonuç raporu sunulmuştur. Program Akreditasyonu kapsamında Üniversitemiz Tıp Fakültesi ve Diş Hekimliği Fakültesi 2022 yılında akreditasyon hazırlıklarını tamamlayarak başvuruda bulunmuştur. Sağlık Bilimleri ve Eğitim Fakültelerinde başvuru planlamasında olan programlar bulunmaktadır. 2022 yılı için hedeflenen 4 program </a:t>
                      </a:r>
                      <a:r>
                        <a:rPr lang="tr-TR" sz="1000" dirty="0" err="1">
                          <a:solidFill>
                            <a:schemeClr val="bg1"/>
                          </a:solidFill>
                          <a:effectLst/>
                          <a:latin typeface="Calibri" panose="020F0502020204030204" pitchFamily="34" charset="0"/>
                          <a:ea typeface="Times New Roman" panose="02020603050405020304" pitchFamily="18" charset="0"/>
                        </a:rPr>
                        <a:t>akredistasyonu</a:t>
                      </a:r>
                      <a:r>
                        <a:rPr lang="tr-TR" sz="1000" dirty="0">
                          <a:solidFill>
                            <a:schemeClr val="bg1"/>
                          </a:solidFill>
                          <a:effectLst/>
                          <a:latin typeface="Calibri" panose="020F0502020204030204" pitchFamily="34" charset="0"/>
                          <a:ea typeface="Times New Roman" panose="02020603050405020304" pitchFamily="18" charset="0"/>
                        </a:rPr>
                        <a:t> hedefine ulaşılamamış olmakla birlikte mevcut başvuru ve planlamalarla 2023 yılındaki 5 hedefine ulaşma olasılığı nedeniyle gösterge değeri güncelleme gerekliliği yoktur. Program akreditasyon maliyetleri arttığından bütçe artırımı ihtiyacı oluşmuştur. Dış çevre ve diğer üniversitelerde giderek artan program akreditasyonları, akredite olan programların ÖSYM kılavuzunda belirtilmeleri nedeniyle bu alana ilgi ve beklentiler artmıştır.</a:t>
                      </a:r>
                      <a:endParaRPr lang="tr-TR" sz="1000" dirty="0">
                        <a:solidFill>
                          <a:schemeClr val="bg1"/>
                        </a:solidFill>
                        <a:effectLst/>
                        <a:latin typeface="Times New Roman" panose="02020603050405020304" pitchFamily="18" charset="0"/>
                        <a:ea typeface="Times New Roman" panose="02020603050405020304" pitchFamily="18" charset="0"/>
                      </a:endParaRPr>
                    </a:p>
                  </a:txBody>
                  <a:tcPr marL="43686" marR="43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91206383"/>
                  </a:ext>
                </a:extLst>
              </a:tr>
            </a:tbl>
          </a:graphicData>
        </a:graphic>
      </p:graphicFrame>
    </p:spTree>
    <p:extLst>
      <p:ext uri="{BB962C8B-B14F-4D97-AF65-F5344CB8AC3E}">
        <p14:creationId xmlns:p14="http://schemas.microsoft.com/office/powerpoint/2010/main" val="103189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A1D15-1FAB-4D1E-BB00-91BB7D28D49A}"/>
              </a:ext>
            </a:extLst>
          </p:cNvPr>
          <p:cNvSpPr>
            <a:spLocks noGrp="1"/>
          </p:cNvSpPr>
          <p:nvPr>
            <p:ph idx="1"/>
          </p:nvPr>
        </p:nvSpPr>
        <p:spPr>
          <a:xfrm>
            <a:off x="1141412" y="1242873"/>
            <a:ext cx="10080000" cy="5255581"/>
          </a:xfrm>
          <a:solidFill>
            <a:schemeClr val="accent5">
              <a:lumMod val="20000"/>
              <a:lumOff val="80000"/>
            </a:schemeClr>
          </a:solidFill>
          <a:ln w="12700">
            <a:solidFill>
              <a:schemeClr val="bg1"/>
            </a:solidFill>
          </a:ln>
        </p:spPr>
        <p:txBody>
          <a:bodyPr>
            <a:noAutofit/>
          </a:bodyPr>
          <a:lstStyle/>
          <a:p>
            <a:pPr marL="0" indent="0" algn="ctr">
              <a:lnSpc>
                <a:spcPct val="100000"/>
              </a:lnSpc>
              <a:spcBef>
                <a:spcPts val="600"/>
              </a:spcBef>
              <a:buNone/>
            </a:pPr>
            <a:endParaRPr lang="tr-TR" sz="600" b="1" i="0" dirty="0">
              <a:solidFill>
                <a:srgbClr val="000000"/>
              </a:solidFill>
              <a:effectLst/>
              <a:latin typeface="Calibri" panose="020F0502020204030204" pitchFamily="34" charset="0"/>
              <a:cs typeface="Calibri" panose="020F0502020204030204" pitchFamily="34" charset="0"/>
            </a:endParaRPr>
          </a:p>
          <a:p>
            <a:pPr marL="0" indent="0" algn="ctr">
              <a:lnSpc>
                <a:spcPct val="100000"/>
              </a:lnSpc>
              <a:spcBef>
                <a:spcPts val="600"/>
              </a:spcBef>
              <a:buNone/>
            </a:pPr>
            <a:r>
              <a:rPr lang="tr-TR" sz="1800" b="1" i="0" dirty="0">
                <a:solidFill>
                  <a:srgbClr val="000000"/>
                </a:solidFill>
                <a:effectLst/>
                <a:latin typeface="Calibri" panose="020F0502020204030204" pitchFamily="34" charset="0"/>
                <a:cs typeface="Calibri" panose="020F0502020204030204" pitchFamily="34" charset="0"/>
              </a:rPr>
              <a:t>İÇ KONTROL GÜVENCE BEYANI</a:t>
            </a:r>
            <a:r>
              <a:rPr lang="tr-TR" sz="1600" b="1" i="0" u="sng" baseline="30000" dirty="0">
                <a:solidFill>
                  <a:srgbClr val="C00000"/>
                </a:solidFill>
                <a:effectLst/>
                <a:latin typeface="Calibri" panose="020F0502020204030204" pitchFamily="34" charset="0"/>
                <a:cs typeface="Calibri" panose="020F0502020204030204" pitchFamily="34" charset="0"/>
              </a:rPr>
              <a:t>[1]</a:t>
            </a:r>
            <a:endParaRPr lang="tr-TR" sz="1600" b="1" i="0" dirty="0">
              <a:solidFill>
                <a:srgbClr val="C00000"/>
              </a:solidFill>
              <a:effectLst/>
              <a:latin typeface="Calibri" panose="020F0502020204030204" pitchFamily="34" charset="0"/>
              <a:cs typeface="Calibri" panose="020F0502020204030204" pitchFamily="34" charset="0"/>
            </a:endParaRPr>
          </a:p>
          <a:p>
            <a:pPr marL="0" indent="0" algn="just">
              <a:lnSpc>
                <a:spcPct val="100000"/>
              </a:lnSpc>
              <a:spcBef>
                <a:spcPts val="600"/>
              </a:spcBef>
              <a:buNone/>
            </a:pPr>
            <a:r>
              <a:rPr lang="tr-TR" sz="1400" b="1" dirty="0">
                <a:solidFill>
                  <a:srgbClr val="000000"/>
                </a:solidFill>
                <a:latin typeface="Calibri" panose="020F0502020204030204" pitchFamily="34" charset="0"/>
                <a:cs typeface="Calibri" panose="020F0502020204030204" pitchFamily="34" charset="0"/>
              </a:rPr>
              <a:t>Üst yönetici olarak görev ve yetkilerim çerçevesinde ………</a:t>
            </a:r>
            <a:r>
              <a:rPr lang="tr-TR" sz="1600" b="1" baseline="30000" dirty="0">
                <a:solidFill>
                  <a:srgbClr val="C00000"/>
                </a:solidFill>
                <a:latin typeface="Calibri" panose="020F0502020204030204" pitchFamily="34" charset="0"/>
                <a:cs typeface="Calibri" panose="020F0502020204030204" pitchFamily="34" charset="0"/>
              </a:rPr>
              <a:t>[2] </a:t>
            </a:r>
            <a:r>
              <a:rPr lang="tr-TR" sz="1400" b="1" dirty="0">
                <a:solidFill>
                  <a:srgbClr val="000000"/>
                </a:solidFill>
                <a:latin typeface="Calibri" panose="020F0502020204030204" pitchFamily="34" charset="0"/>
                <a:cs typeface="Calibri" panose="020F0502020204030204" pitchFamily="34" charset="0"/>
              </a:rPr>
              <a:t>bütçesinin; kalkınma planına, yıllık programa, stratejik plan ve performans programı ile hizmet gereklerine uygun olarak hazırlandığını ve uygulandığını, amaç ve hedeflerin gerçekleştirilmesi ve ilgili mevzuatla düzenlenen görev ve hizmetlerin yerine getirilmesi için bütçe ile tahsis edilmiş kaynakların, planlanmış amaçlar doğrultusunda ve iyi malî yönetim ilkelerine uygun olarak kullanıldığını beyan ederim.</a:t>
            </a:r>
          </a:p>
          <a:p>
            <a:pPr marL="0" indent="0" algn="just">
              <a:lnSpc>
                <a:spcPct val="100000"/>
              </a:lnSpc>
              <a:spcBef>
                <a:spcPts val="600"/>
              </a:spcBef>
              <a:buNone/>
            </a:pPr>
            <a:r>
              <a:rPr lang="tr-TR" sz="1400" b="1" dirty="0">
                <a:solidFill>
                  <a:srgbClr val="000000"/>
                </a:solidFill>
                <a:latin typeface="Calibri" panose="020F0502020204030204" pitchFamily="34" charset="0"/>
                <a:cs typeface="Calibri" panose="020F0502020204030204" pitchFamily="34" charset="0"/>
              </a:rPr>
              <a:t>Bu çerçevede iç kontrol sisteminin; idarenin gelir, gider, varlık ve yükümlülüklerinin etkili, ekonomik ve verimli bir şekilde yönetilmesine, kanunlara ve diğer düzenlemelere uygun olarak faaliyet göstermesine, her türlü malî karar ve işlemlerde usulsüzlük ve yolsuzluğun önlenmesine, karar oluşturmak ve izlemek için düzenli, zamanında ve güvenilir rapor ve bilgi edinilmesine, varlıkların kötüye kullanılmasının ve israfının önlenmesine ve kayıplara karşı korunmasına ilişkin yeterli ve makul güvenceyi sağladığını bildiririm.</a:t>
            </a:r>
          </a:p>
          <a:p>
            <a:pPr marL="0" indent="0" algn="just">
              <a:lnSpc>
                <a:spcPct val="100000"/>
              </a:lnSpc>
              <a:spcBef>
                <a:spcPts val="600"/>
              </a:spcBef>
              <a:buNone/>
            </a:pPr>
            <a:r>
              <a:rPr lang="tr-TR" sz="1400" b="1" dirty="0">
                <a:solidFill>
                  <a:srgbClr val="000000"/>
                </a:solidFill>
                <a:latin typeface="Calibri" panose="020F0502020204030204" pitchFamily="34" charset="0"/>
                <a:cs typeface="Calibri" panose="020F0502020204030204" pitchFamily="34" charset="0"/>
              </a:rPr>
              <a:t>Bu güvence, üst yönetici olarak sahip olduğum bilgi ve değerlendirmelere, yönetim bilgi sistemlerine, iç kontrol sistemi değerlendirme raporlarına, izleme ve değerlendirme raporlarına, harcama yetkilileri ile malî hizmetler birim yöneticisi tarafından sunulan güvence beyanlarına ve denetim raporlarına dayanmaktadır.</a:t>
            </a:r>
            <a:r>
              <a:rPr lang="tr-TR" sz="1600" b="1" baseline="30000" dirty="0">
                <a:solidFill>
                  <a:srgbClr val="C00000"/>
                </a:solidFill>
                <a:latin typeface="Calibri" panose="020F0502020204030204" pitchFamily="34" charset="0"/>
                <a:cs typeface="Calibri" panose="020F0502020204030204" pitchFamily="34" charset="0"/>
              </a:rPr>
              <a:t>[3]</a:t>
            </a:r>
          </a:p>
          <a:p>
            <a:pPr marL="0" indent="0" algn="just">
              <a:lnSpc>
                <a:spcPct val="100000"/>
              </a:lnSpc>
              <a:spcBef>
                <a:spcPts val="600"/>
              </a:spcBef>
              <a:buNone/>
            </a:pPr>
            <a:r>
              <a:rPr lang="tr-TR" sz="1400" b="1" dirty="0">
                <a:solidFill>
                  <a:srgbClr val="000000"/>
                </a:solidFill>
                <a:latin typeface="Calibri" panose="020F0502020204030204" pitchFamily="34" charset="0"/>
                <a:cs typeface="Calibri" panose="020F0502020204030204" pitchFamily="34" charset="0"/>
              </a:rPr>
              <a:t>Bu raporda yer alan bilgilerin güvenilir, tam ve doğru olduğunu beyan ederim. </a:t>
            </a:r>
            <a:r>
              <a:rPr lang="tr-TR" sz="1600" b="1" baseline="30000" dirty="0">
                <a:solidFill>
                  <a:srgbClr val="C00000"/>
                </a:solidFill>
                <a:latin typeface="Calibri" panose="020F0502020204030204" pitchFamily="34" charset="0"/>
                <a:cs typeface="Calibri" panose="020F0502020204030204" pitchFamily="34" charset="0"/>
              </a:rPr>
              <a:t>[4]</a:t>
            </a:r>
            <a:r>
              <a:rPr lang="tr-TR" sz="1400" b="1" dirty="0">
                <a:solidFill>
                  <a:srgbClr val="C00000"/>
                </a:solidFill>
                <a:latin typeface="Calibri" panose="020F0502020204030204" pitchFamily="34" charset="0"/>
                <a:cs typeface="Calibri" panose="020F0502020204030204" pitchFamily="34" charset="0"/>
              </a:rPr>
              <a:t> </a:t>
            </a:r>
            <a:r>
              <a:rPr lang="tr-TR" sz="1400" b="1" dirty="0">
                <a:solidFill>
                  <a:srgbClr val="000000"/>
                </a:solidFill>
                <a:latin typeface="Calibri" panose="020F0502020204030204" pitchFamily="34" charset="0"/>
                <a:cs typeface="Calibri" panose="020F0502020204030204" pitchFamily="34" charset="0"/>
              </a:rPr>
              <a:t>(Yer-Tarih)</a:t>
            </a:r>
            <a:r>
              <a:rPr lang="tr-TR" sz="1400" b="1" i="0" dirty="0">
                <a:solidFill>
                  <a:srgbClr val="000000"/>
                </a:solidFill>
                <a:effectLst/>
                <a:latin typeface="Calibri" panose="020F0502020204030204" pitchFamily="34" charset="0"/>
                <a:cs typeface="Calibri" panose="020F0502020204030204" pitchFamily="34" charset="0"/>
              </a:rPr>
              <a:t> 											İmza</a:t>
            </a:r>
          </a:p>
          <a:p>
            <a:pPr marL="4046220" indent="0" algn="just">
              <a:lnSpc>
                <a:spcPct val="100000"/>
              </a:lnSpc>
              <a:spcBef>
                <a:spcPts val="0"/>
              </a:spcBef>
              <a:buNone/>
            </a:pPr>
            <a:r>
              <a:rPr lang="tr-TR" sz="1400" b="1" i="0" dirty="0">
                <a:solidFill>
                  <a:srgbClr val="000000"/>
                </a:solidFill>
                <a:effectLst/>
                <a:latin typeface="Calibri" panose="020F0502020204030204" pitchFamily="34" charset="0"/>
                <a:cs typeface="Calibri" panose="020F0502020204030204" pitchFamily="34" charset="0"/>
              </a:rPr>
              <a:t>				Ad-</a:t>
            </a:r>
            <a:r>
              <a:rPr lang="tr-TR" sz="1400" b="1" i="0" dirty="0" err="1">
                <a:solidFill>
                  <a:srgbClr val="000000"/>
                </a:solidFill>
                <a:effectLst/>
                <a:latin typeface="Calibri" panose="020F0502020204030204" pitchFamily="34" charset="0"/>
                <a:cs typeface="Calibri" panose="020F0502020204030204" pitchFamily="34" charset="0"/>
              </a:rPr>
              <a:t>Soyad</a:t>
            </a:r>
            <a:endParaRPr lang="tr-TR" sz="1400" b="1" i="0" dirty="0">
              <a:solidFill>
                <a:srgbClr val="000000"/>
              </a:solidFill>
              <a:effectLst/>
              <a:latin typeface="Calibri" panose="020F0502020204030204" pitchFamily="34" charset="0"/>
              <a:cs typeface="Calibri" panose="020F0502020204030204" pitchFamily="34" charset="0"/>
            </a:endParaRPr>
          </a:p>
          <a:p>
            <a:pPr marL="4046220" indent="0">
              <a:lnSpc>
                <a:spcPct val="100000"/>
              </a:lnSpc>
              <a:spcBef>
                <a:spcPts val="0"/>
              </a:spcBef>
              <a:buNone/>
            </a:pPr>
            <a:r>
              <a:rPr lang="tr-TR" sz="1400" b="1" i="0" dirty="0">
                <a:solidFill>
                  <a:srgbClr val="000000"/>
                </a:solidFill>
                <a:effectLst/>
                <a:latin typeface="Calibri" panose="020F0502020204030204" pitchFamily="34" charset="0"/>
                <a:cs typeface="Calibri" panose="020F0502020204030204" pitchFamily="34" charset="0"/>
              </a:rPr>
              <a:t>				Unvan</a:t>
            </a:r>
          </a:p>
          <a:p>
            <a:pPr marL="4046220" indent="0">
              <a:lnSpc>
                <a:spcPct val="100000"/>
              </a:lnSpc>
              <a:spcBef>
                <a:spcPts val="600"/>
              </a:spcBef>
              <a:buNone/>
            </a:pPr>
            <a:endParaRPr lang="tr-TR" sz="1200" b="1" i="0" dirty="0">
              <a:solidFill>
                <a:srgbClr val="000000"/>
              </a:solidFill>
              <a:effectLst/>
              <a:latin typeface="Calibri" panose="020F0502020204030204" pitchFamily="34" charset="0"/>
              <a:cs typeface="Calibri" panose="020F0502020204030204" pitchFamily="34" charset="0"/>
            </a:endParaRPr>
          </a:p>
          <a:p>
            <a:pPr marL="0" indent="0">
              <a:lnSpc>
                <a:spcPct val="100000"/>
              </a:lnSpc>
              <a:spcBef>
                <a:spcPts val="0"/>
              </a:spcBef>
              <a:buNone/>
            </a:pPr>
            <a:endParaRPr lang="tr-TR" sz="1200" b="1" i="1" baseline="30000" dirty="0">
              <a:solidFill>
                <a:srgbClr val="FF0000"/>
              </a:solidFill>
              <a:effectLst/>
              <a:latin typeface="Calibri" panose="020F0502020204030204" pitchFamily="34" charset="0"/>
            </a:endParaRPr>
          </a:p>
          <a:p>
            <a:pPr marL="0" indent="0">
              <a:lnSpc>
                <a:spcPct val="100000"/>
              </a:lnSpc>
              <a:spcBef>
                <a:spcPts val="0"/>
              </a:spcBef>
              <a:buNone/>
            </a:pPr>
            <a:r>
              <a:rPr lang="tr-TR" sz="1200" b="1" i="1" baseline="30000" dirty="0">
                <a:solidFill>
                  <a:srgbClr val="FF0000"/>
                </a:solidFill>
                <a:effectLst/>
                <a:latin typeface="Calibri" panose="020F0502020204030204" pitchFamily="34" charset="0"/>
              </a:rPr>
              <a:t>[1]  </a:t>
            </a:r>
            <a:r>
              <a:rPr lang="tr-TR" sz="1200" b="1" i="1" dirty="0">
                <a:solidFill>
                  <a:srgbClr val="000000"/>
                </a:solidFill>
                <a:effectLst/>
                <a:latin typeface="Calibri" panose="020F0502020204030204" pitchFamily="34" charset="0"/>
              </a:rPr>
              <a:t>Üst yönetici tarafından imzalanan iç kontrol güvence beyanı idare faaliyet raporuna eklenir.</a:t>
            </a:r>
          </a:p>
          <a:p>
            <a:pPr marL="0" lvl="0" indent="0">
              <a:lnSpc>
                <a:spcPct val="100000"/>
              </a:lnSpc>
              <a:spcBef>
                <a:spcPts val="0"/>
              </a:spcBef>
              <a:buNone/>
            </a:pPr>
            <a:r>
              <a:rPr lang="tr-TR" sz="1200" b="1" i="1" baseline="30000" dirty="0">
                <a:solidFill>
                  <a:srgbClr val="FF0000"/>
                </a:solidFill>
                <a:latin typeface="Calibri" panose="020F0502020204030204" pitchFamily="34" charset="0"/>
              </a:rPr>
              <a:t>[2]  </a:t>
            </a:r>
            <a:r>
              <a:rPr lang="tr-TR" sz="1200" b="1" i="1" dirty="0">
                <a:solidFill>
                  <a:srgbClr val="000000"/>
                </a:solidFill>
                <a:latin typeface="Calibri" panose="020F0502020204030204" pitchFamily="34" charset="0"/>
              </a:rPr>
              <a:t>İdare adı yazılır.</a:t>
            </a:r>
            <a:endParaRPr lang="tr-TR" sz="1200" b="1" i="1" baseline="30000" dirty="0">
              <a:solidFill>
                <a:srgbClr val="FF0000"/>
              </a:solidFill>
              <a:effectLst/>
              <a:latin typeface="Calibri" panose="020F0502020204030204" pitchFamily="34" charset="0"/>
            </a:endParaRPr>
          </a:p>
          <a:p>
            <a:pPr marL="0" indent="0">
              <a:lnSpc>
                <a:spcPct val="100000"/>
              </a:lnSpc>
              <a:spcBef>
                <a:spcPts val="0"/>
              </a:spcBef>
              <a:buNone/>
            </a:pPr>
            <a:r>
              <a:rPr lang="tr-TR" sz="1200" b="1" i="1" baseline="30000" dirty="0">
                <a:solidFill>
                  <a:srgbClr val="FF0000"/>
                </a:solidFill>
                <a:effectLst/>
                <a:latin typeface="Calibri" panose="020F0502020204030204" pitchFamily="34" charset="0"/>
              </a:rPr>
              <a:t>[3]  </a:t>
            </a:r>
            <a:r>
              <a:rPr lang="tr-TR" sz="1400" b="1" i="1" dirty="0">
                <a:solidFill>
                  <a:srgbClr val="FF0000"/>
                </a:solidFill>
                <a:effectLst/>
                <a:latin typeface="Calibri" panose="020F0502020204030204" pitchFamily="34" charset="0"/>
              </a:rPr>
              <a:t>Yıl içerisinde üst yönetici değişmişse </a:t>
            </a:r>
            <a:r>
              <a:rPr lang="tr-TR" sz="1200" b="1" i="1" dirty="0">
                <a:solidFill>
                  <a:srgbClr val="000000"/>
                </a:solidFill>
                <a:effectLst/>
                <a:latin typeface="Calibri" panose="020F0502020204030204" pitchFamily="34" charset="0"/>
              </a:rPr>
              <a:t>“benden önceki yönetici/yöneticilerden almış olduğum bilgiler” ibaresi de eklenir.</a:t>
            </a:r>
          </a:p>
          <a:p>
            <a:pPr marL="0" indent="0">
              <a:lnSpc>
                <a:spcPct val="100000"/>
              </a:lnSpc>
              <a:spcBef>
                <a:spcPts val="0"/>
              </a:spcBef>
              <a:buNone/>
            </a:pPr>
            <a:r>
              <a:rPr lang="tr-TR" sz="1200" b="1" i="1" baseline="30000" dirty="0">
                <a:solidFill>
                  <a:srgbClr val="FF0000"/>
                </a:solidFill>
                <a:effectLst/>
                <a:latin typeface="Calibri" panose="020F0502020204030204" pitchFamily="34" charset="0"/>
              </a:rPr>
              <a:t>[4]  </a:t>
            </a:r>
            <a:r>
              <a:rPr lang="tr-TR" sz="1200" b="1" i="1" dirty="0">
                <a:solidFill>
                  <a:srgbClr val="000000"/>
                </a:solidFill>
                <a:effectLst/>
                <a:latin typeface="Calibri" panose="020F0502020204030204" pitchFamily="34" charset="0"/>
              </a:rPr>
              <a:t>Üst yöneticinin herhangi bir çekincesi varsa bunlar liste olarak bu beyana eklenir ve beyanın bu çekincelerle birlikte dikkate alınması gerektiği belirtilir.</a:t>
            </a:r>
          </a:p>
        </p:txBody>
      </p:sp>
      <p:sp>
        <p:nvSpPr>
          <p:cNvPr id="4" name="Başlık 1">
            <a:extLst>
              <a:ext uri="{FF2B5EF4-FFF2-40B4-BE49-F238E27FC236}">
                <a16:creationId xmlns:a16="http://schemas.microsoft.com/office/drawing/2014/main" id="{4BE23E1A-964B-4E76-A340-7823615808EB}"/>
              </a:ext>
            </a:extLst>
          </p:cNvPr>
          <p:cNvSpPr txBox="1">
            <a:spLocks noGrp="1"/>
          </p:cNvSpPr>
          <p:nvPr>
            <p:ph type="title"/>
          </p:nvPr>
        </p:nvSpPr>
        <p:spPr>
          <a:xfrm>
            <a:off x="1141412" y="508000"/>
            <a:ext cx="10080000"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Ek-2: üst yöneticinin iç kontrol güvence beyanı</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4141065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A1D15-1FAB-4D1E-BB00-91BB7D28D49A}"/>
              </a:ext>
            </a:extLst>
          </p:cNvPr>
          <p:cNvSpPr>
            <a:spLocks noGrp="1"/>
          </p:cNvSpPr>
          <p:nvPr>
            <p:ph idx="1"/>
          </p:nvPr>
        </p:nvSpPr>
        <p:spPr>
          <a:xfrm>
            <a:off x="1141412" y="1242873"/>
            <a:ext cx="10080000" cy="5193437"/>
          </a:xfrm>
          <a:solidFill>
            <a:schemeClr val="accent5">
              <a:lumMod val="20000"/>
              <a:lumOff val="80000"/>
            </a:schemeClr>
          </a:solidFill>
          <a:ln w="12700">
            <a:solidFill>
              <a:schemeClr val="bg1"/>
            </a:solidFill>
          </a:ln>
        </p:spPr>
        <p:txBody>
          <a:bodyPr>
            <a:noAutofit/>
          </a:bodyPr>
          <a:lstStyle/>
          <a:p>
            <a:pPr marL="0" indent="0" algn="ctr">
              <a:lnSpc>
                <a:spcPct val="100000"/>
              </a:lnSpc>
              <a:spcBef>
                <a:spcPts val="600"/>
              </a:spcBef>
              <a:spcAft>
                <a:spcPts val="0"/>
              </a:spcAft>
              <a:buNone/>
            </a:pPr>
            <a:endParaRPr lang="tr-TR" sz="500" b="1" i="0" dirty="0">
              <a:solidFill>
                <a:srgbClr val="000000"/>
              </a:solidFill>
              <a:effectLst/>
              <a:latin typeface="Calibri" panose="020F0502020204030204" pitchFamily="34" charset="0"/>
              <a:cs typeface="Calibri" panose="020F0502020204030204" pitchFamily="34" charset="0"/>
            </a:endParaRPr>
          </a:p>
          <a:p>
            <a:pPr marL="0" indent="0" algn="ctr">
              <a:lnSpc>
                <a:spcPct val="100000"/>
              </a:lnSpc>
              <a:spcBef>
                <a:spcPts val="600"/>
              </a:spcBef>
              <a:spcAft>
                <a:spcPts val="0"/>
              </a:spcAft>
              <a:buNone/>
            </a:pPr>
            <a:r>
              <a:rPr lang="tr-TR" sz="1800" b="1" i="0" dirty="0">
                <a:solidFill>
                  <a:srgbClr val="000000"/>
                </a:solidFill>
                <a:effectLst/>
                <a:latin typeface="Calibri" panose="020F0502020204030204" pitchFamily="34" charset="0"/>
                <a:cs typeface="Calibri" panose="020F0502020204030204" pitchFamily="34" charset="0"/>
              </a:rPr>
              <a:t>İÇ KONTROL GÜVENCE BEYANI</a:t>
            </a:r>
            <a:r>
              <a:rPr lang="tr-TR" sz="1600" b="1" i="0" baseline="30000" dirty="0">
                <a:solidFill>
                  <a:srgbClr val="FF0000"/>
                </a:solidFill>
                <a:effectLst/>
                <a:latin typeface="Calibri" panose="020F0502020204030204" pitchFamily="34" charset="0"/>
                <a:cs typeface="Calibri" panose="020F0502020204030204" pitchFamily="34" charset="0"/>
              </a:rPr>
              <a:t>[1]</a:t>
            </a:r>
            <a:endParaRPr lang="tr-TR" sz="1600" b="1" i="0" dirty="0">
              <a:solidFill>
                <a:srgbClr val="FF0000"/>
              </a:solidFill>
              <a:effectLst/>
              <a:latin typeface="Calibri" panose="020F0502020204030204" pitchFamily="34" charset="0"/>
              <a:cs typeface="Calibri" panose="020F0502020204030204" pitchFamily="34" charset="0"/>
            </a:endParaRPr>
          </a:p>
          <a:p>
            <a:pPr marL="0" indent="0" algn="just">
              <a:lnSpc>
                <a:spcPct val="100000"/>
              </a:lnSpc>
              <a:spcBef>
                <a:spcPts val="600"/>
              </a:spcBef>
              <a:spcAft>
                <a:spcPts val="0"/>
              </a:spcAft>
              <a:buNone/>
            </a:pPr>
            <a:endParaRPr lang="tr-TR" sz="1800" b="0" i="0" dirty="0">
              <a:solidFill>
                <a:srgbClr val="000000"/>
              </a:solidFill>
              <a:effectLst/>
              <a:latin typeface="Calibri" panose="020F0502020204030204" pitchFamily="34" charset="0"/>
            </a:endParaRPr>
          </a:p>
          <a:p>
            <a:pPr marL="0" indent="0" algn="just">
              <a:lnSpc>
                <a:spcPct val="100000"/>
              </a:lnSpc>
              <a:spcBef>
                <a:spcPts val="600"/>
              </a:spcBef>
              <a:spcAft>
                <a:spcPts val="0"/>
              </a:spcAft>
              <a:buNone/>
            </a:pPr>
            <a:r>
              <a:rPr lang="tr-TR" sz="1600" b="1" i="0" dirty="0">
                <a:solidFill>
                  <a:srgbClr val="000000"/>
                </a:solidFill>
                <a:effectLst/>
                <a:latin typeface="Calibri" panose="020F0502020204030204" pitchFamily="34" charset="0"/>
              </a:rPr>
              <a:t>Harcama yetkilisi olarak görev ve yetkilerim çerçevesinde;</a:t>
            </a:r>
            <a:endParaRPr lang="tr-TR" sz="1600" b="1" i="0" dirty="0">
              <a:solidFill>
                <a:srgbClr val="000000"/>
              </a:solidFill>
              <a:effectLst/>
              <a:latin typeface="Times New Roman" panose="02020603050405020304" pitchFamily="18" charset="0"/>
            </a:endParaRPr>
          </a:p>
          <a:p>
            <a:pPr marL="0" indent="0" algn="just">
              <a:lnSpc>
                <a:spcPct val="100000"/>
              </a:lnSpc>
              <a:spcBef>
                <a:spcPts val="600"/>
              </a:spcBef>
              <a:spcAft>
                <a:spcPts val="0"/>
              </a:spcAft>
              <a:buNone/>
            </a:pPr>
            <a:r>
              <a:rPr lang="tr-TR" sz="1600" b="1" i="0" dirty="0">
                <a:solidFill>
                  <a:srgbClr val="000000"/>
                </a:solidFill>
                <a:effectLst/>
                <a:latin typeface="Calibri" panose="020F0502020204030204" pitchFamily="34" charset="0"/>
              </a:rPr>
              <a:t>Harcama birimimizce gerçekleştirilen iş ve işlemlerin idarenin amaç ve hedeflerine, iyi mali yönetim ilkelerine, kontrol düzenlemelerine ve mevzuata uygun bir şekilde gerçekleştirildiğini, birimimize bütçe ile tahsis edilmiş kaynakların planlanmış amaçlar doğrultusunda etkili, ekonomik ve verimli bir şekilde kullanıldığını, birimimizde iç kontrol sisteminin yeterli ve </a:t>
            </a:r>
            <a:r>
              <a:rPr lang="tr-TR" sz="1600" b="1" dirty="0">
                <a:solidFill>
                  <a:srgbClr val="000000"/>
                </a:solidFill>
                <a:latin typeface="Calibri" panose="020F0502020204030204" pitchFamily="34" charset="0"/>
              </a:rPr>
              <a:t>makul </a:t>
            </a:r>
            <a:r>
              <a:rPr lang="tr-TR" sz="1600" b="1" i="0" dirty="0">
                <a:solidFill>
                  <a:srgbClr val="000000"/>
                </a:solidFill>
                <a:effectLst/>
                <a:latin typeface="Calibri" panose="020F0502020204030204" pitchFamily="34" charset="0"/>
              </a:rPr>
              <a:t>güvenceyi sağladığını bildiririm.</a:t>
            </a:r>
            <a:endParaRPr lang="tr-TR" sz="1600" b="1" i="0" dirty="0">
              <a:solidFill>
                <a:srgbClr val="000000"/>
              </a:solidFill>
              <a:effectLst/>
              <a:latin typeface="Times New Roman" panose="02020603050405020304" pitchFamily="18" charset="0"/>
            </a:endParaRPr>
          </a:p>
          <a:p>
            <a:pPr marL="0" indent="0" algn="just">
              <a:lnSpc>
                <a:spcPct val="100000"/>
              </a:lnSpc>
              <a:spcBef>
                <a:spcPts val="600"/>
              </a:spcBef>
              <a:spcAft>
                <a:spcPts val="0"/>
              </a:spcAft>
              <a:buNone/>
            </a:pPr>
            <a:r>
              <a:rPr lang="tr-TR" sz="1600" b="1" i="0" dirty="0">
                <a:solidFill>
                  <a:srgbClr val="000000"/>
                </a:solidFill>
                <a:effectLst/>
                <a:latin typeface="Calibri" panose="020F0502020204030204" pitchFamily="34" charset="0"/>
              </a:rPr>
              <a:t>Bu güvence, harcama yetkilisi olarak sahip olduğum bilgi ve değerlendirmeler, yönetim bilgi sistemleri, iç kontrol sistemi değerlendirme raporları, izleme ve değerlendirme raporları ile denetim raporlarına dayanmaktadır.</a:t>
            </a:r>
            <a:r>
              <a:rPr lang="tr-TR" sz="1600" b="1" i="0" baseline="30000" dirty="0">
                <a:solidFill>
                  <a:srgbClr val="FF0000"/>
                </a:solidFill>
                <a:effectLst/>
                <a:latin typeface="inherit"/>
              </a:rPr>
              <a:t>[2]</a:t>
            </a:r>
            <a:endParaRPr lang="tr-TR" sz="1600" b="1" i="0" dirty="0">
              <a:solidFill>
                <a:srgbClr val="FF0000"/>
              </a:solidFill>
              <a:effectLst/>
              <a:latin typeface="Times New Roman" panose="02020603050405020304" pitchFamily="18" charset="0"/>
            </a:endParaRPr>
          </a:p>
          <a:p>
            <a:pPr marL="0" indent="0" algn="just">
              <a:lnSpc>
                <a:spcPct val="100000"/>
              </a:lnSpc>
              <a:spcBef>
                <a:spcPts val="600"/>
              </a:spcBef>
              <a:spcAft>
                <a:spcPts val="0"/>
              </a:spcAft>
              <a:buNone/>
            </a:pPr>
            <a:r>
              <a:rPr lang="tr-TR" sz="1600" b="1" i="0" dirty="0">
                <a:solidFill>
                  <a:srgbClr val="000000"/>
                </a:solidFill>
                <a:effectLst/>
                <a:latin typeface="Calibri" panose="020F0502020204030204" pitchFamily="34" charset="0"/>
              </a:rPr>
              <a:t>Bu raporda yer alan bilgilerin güvenilir, tam ve doğru olduğunu beyan ederim.</a:t>
            </a:r>
            <a:r>
              <a:rPr lang="tr-TR" sz="1600" b="1" i="0" baseline="30000" dirty="0">
                <a:solidFill>
                  <a:srgbClr val="FF0000"/>
                </a:solidFill>
                <a:effectLst/>
                <a:latin typeface="inherit"/>
              </a:rPr>
              <a:t>[3]</a:t>
            </a:r>
            <a:r>
              <a:rPr lang="tr-TR" sz="1600" b="1" i="0" dirty="0">
                <a:solidFill>
                  <a:srgbClr val="FF0000"/>
                </a:solidFill>
                <a:effectLst/>
                <a:latin typeface="Calibri" panose="020F0502020204030204" pitchFamily="34" charset="0"/>
              </a:rPr>
              <a:t> </a:t>
            </a:r>
            <a:r>
              <a:rPr lang="tr-TR" sz="1600" b="1" i="0" dirty="0">
                <a:solidFill>
                  <a:srgbClr val="000000"/>
                </a:solidFill>
                <a:effectLst/>
                <a:latin typeface="Calibri" panose="020F0502020204030204" pitchFamily="34" charset="0"/>
              </a:rPr>
              <a:t>(Yer-Tarih)</a:t>
            </a:r>
            <a:endParaRPr lang="tr-TR" sz="1600" b="1" i="0" dirty="0">
              <a:solidFill>
                <a:srgbClr val="000000"/>
              </a:solidFill>
              <a:effectLst/>
              <a:latin typeface="Times New Roman" panose="02020603050405020304" pitchFamily="18" charset="0"/>
            </a:endParaRPr>
          </a:p>
          <a:p>
            <a:pPr marL="0" indent="0" algn="just">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İmza</a:t>
            </a:r>
          </a:p>
          <a:p>
            <a:pPr marL="4046220" indent="0" algn="just">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Ad-</a:t>
            </a:r>
            <a:r>
              <a:rPr lang="tr-TR" sz="1600" b="1" i="0" dirty="0" err="1">
                <a:solidFill>
                  <a:srgbClr val="000000"/>
                </a:solidFill>
                <a:effectLst/>
                <a:latin typeface="Calibri" panose="020F0502020204030204" pitchFamily="34" charset="0"/>
                <a:cs typeface="Calibri" panose="020F0502020204030204" pitchFamily="34" charset="0"/>
              </a:rPr>
              <a:t>Soyad</a:t>
            </a:r>
            <a:endParaRPr lang="tr-TR" sz="1600" b="1" i="0" dirty="0">
              <a:solidFill>
                <a:srgbClr val="000000"/>
              </a:solidFill>
              <a:effectLst/>
              <a:latin typeface="Calibri" panose="020F0502020204030204" pitchFamily="34" charset="0"/>
              <a:cs typeface="Calibri" panose="020F0502020204030204" pitchFamily="34" charset="0"/>
            </a:endParaRPr>
          </a:p>
          <a:p>
            <a:pPr marL="4046220" indent="0">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Unvan</a:t>
            </a:r>
          </a:p>
          <a:p>
            <a:pPr marL="0" indent="0" algn="just">
              <a:lnSpc>
                <a:spcPct val="100000"/>
              </a:lnSpc>
              <a:spcBef>
                <a:spcPts val="0"/>
              </a:spcBef>
              <a:spcAft>
                <a:spcPts val="0"/>
              </a:spcAft>
              <a:buNone/>
            </a:pPr>
            <a:endParaRPr lang="tr-TR" sz="1200" b="1" i="1" baseline="30000" dirty="0">
              <a:solidFill>
                <a:srgbClr val="FF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1200" b="1" i="1" baseline="30000" dirty="0">
                <a:solidFill>
                  <a:srgbClr val="FF0000"/>
                </a:solidFill>
                <a:effectLst/>
                <a:latin typeface="Calibri" panose="020F0502020204030204" pitchFamily="34" charset="0"/>
                <a:cs typeface="Calibri" panose="020F0502020204030204" pitchFamily="34" charset="0"/>
              </a:rPr>
              <a:t>[1]</a:t>
            </a:r>
            <a:r>
              <a:rPr lang="tr-TR" sz="1200" b="1" i="1" baseline="30000" dirty="0">
                <a:solidFill>
                  <a:srgbClr val="000000"/>
                </a:solidFill>
                <a:effectLst/>
                <a:latin typeface="Calibri" panose="020F0502020204030204" pitchFamily="34" charset="0"/>
                <a:cs typeface="Calibri" panose="020F0502020204030204" pitchFamily="34" charset="0"/>
              </a:rPr>
              <a:t>  </a:t>
            </a:r>
            <a:r>
              <a:rPr lang="tr-TR" sz="1200" b="1" i="1" dirty="0">
                <a:solidFill>
                  <a:srgbClr val="000000"/>
                </a:solidFill>
                <a:effectLst/>
                <a:latin typeface="Calibri" panose="020F0502020204030204" pitchFamily="34" charset="0"/>
                <a:cs typeface="Calibri" panose="020F0502020204030204" pitchFamily="34" charset="0"/>
              </a:rPr>
              <a:t>Harcama yetkilileri tarafından imzalanan iç kontrol güvence beyanı birim faaliyet raporlarına eklenir.</a:t>
            </a:r>
            <a:endParaRPr lang="tr-TR" sz="1200" b="1"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1200" b="1" i="1" baseline="30000" dirty="0">
                <a:solidFill>
                  <a:srgbClr val="FF0000"/>
                </a:solidFill>
                <a:effectLst/>
                <a:latin typeface="Calibri" panose="020F0502020204030204" pitchFamily="34" charset="0"/>
                <a:cs typeface="Calibri" panose="020F0502020204030204" pitchFamily="34" charset="0"/>
              </a:rPr>
              <a:t>[2]</a:t>
            </a:r>
            <a:r>
              <a:rPr lang="tr-TR" sz="1200" b="1" i="1" baseline="30000" dirty="0">
                <a:solidFill>
                  <a:srgbClr val="000000"/>
                </a:solidFill>
                <a:effectLst/>
                <a:latin typeface="Calibri" panose="020F0502020204030204" pitchFamily="34" charset="0"/>
                <a:cs typeface="Calibri" panose="020F0502020204030204" pitchFamily="34" charset="0"/>
              </a:rPr>
              <a:t>  </a:t>
            </a:r>
            <a:r>
              <a:rPr lang="tr-TR" sz="1400" b="1" i="1" dirty="0">
                <a:solidFill>
                  <a:srgbClr val="FF0000"/>
                </a:solidFill>
                <a:effectLst/>
                <a:latin typeface="Calibri" panose="020F0502020204030204" pitchFamily="34" charset="0"/>
                <a:cs typeface="Calibri" panose="020F0502020204030204" pitchFamily="34" charset="0"/>
              </a:rPr>
              <a:t>Yıl içinde harcama yetkilisi değişmişse </a:t>
            </a:r>
            <a:r>
              <a:rPr lang="tr-TR" sz="1200" b="1" i="1" dirty="0">
                <a:solidFill>
                  <a:srgbClr val="000000"/>
                </a:solidFill>
                <a:effectLst/>
                <a:latin typeface="Calibri" panose="020F0502020204030204" pitchFamily="34" charset="0"/>
                <a:cs typeface="Calibri" panose="020F0502020204030204" pitchFamily="34" charset="0"/>
              </a:rPr>
              <a:t>“benden önceki harcama yetkilisi/yetkililerinden almış olduğum bilgiler” ibaresi de eklenir.</a:t>
            </a:r>
            <a:endParaRPr lang="tr-TR" sz="1200" b="1" i="0" dirty="0">
              <a:solidFill>
                <a:srgbClr val="000000"/>
              </a:solidFill>
              <a:effectLst/>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1200" b="1" i="1" baseline="30000" dirty="0">
                <a:solidFill>
                  <a:srgbClr val="FF0000"/>
                </a:solidFill>
                <a:effectLst/>
                <a:latin typeface="Calibri" panose="020F0502020204030204" pitchFamily="34" charset="0"/>
                <a:cs typeface="Calibri" panose="020F0502020204030204" pitchFamily="34" charset="0"/>
              </a:rPr>
              <a:t>[3]  </a:t>
            </a:r>
            <a:r>
              <a:rPr lang="tr-TR" sz="1200" b="1" i="1" dirty="0">
                <a:solidFill>
                  <a:srgbClr val="000000"/>
                </a:solidFill>
                <a:effectLst/>
                <a:latin typeface="Calibri" panose="020F0502020204030204" pitchFamily="34" charset="0"/>
                <a:cs typeface="Calibri" panose="020F0502020204030204" pitchFamily="34" charset="0"/>
              </a:rPr>
              <a:t>Harcama yetkilisinin herhangi bir çekincesi varsa bunlar liste olarak bu beyana eklenir ve beyanın bu çekincelerle birlikte dikkate alınması gerektiği belirtilir.</a:t>
            </a:r>
            <a:endParaRPr lang="tr-TR" sz="1200" b="1" i="0" dirty="0">
              <a:solidFill>
                <a:srgbClr val="000000"/>
              </a:solidFill>
              <a:effectLst/>
              <a:latin typeface="Calibri" panose="020F0502020204030204" pitchFamily="34" charset="0"/>
              <a:cs typeface="Calibri" panose="020F0502020204030204" pitchFamily="34" charset="0"/>
            </a:endParaRPr>
          </a:p>
          <a:p>
            <a:pPr marL="0" indent="0">
              <a:buNone/>
            </a:pPr>
            <a:endParaRPr lang="tr-TR" sz="1600" dirty="0">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4BE23E1A-964B-4E76-A340-7823615808EB}"/>
              </a:ext>
            </a:extLst>
          </p:cNvPr>
          <p:cNvSpPr txBox="1">
            <a:spLocks noGrp="1"/>
          </p:cNvSpPr>
          <p:nvPr>
            <p:ph type="title"/>
          </p:nvPr>
        </p:nvSpPr>
        <p:spPr>
          <a:xfrm>
            <a:off x="1141412" y="508000"/>
            <a:ext cx="10080000"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Ek-3: harcama yetkilisinin iç kontrol güvence beyanı</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120778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A1D15-1FAB-4D1E-BB00-91BB7D28D49A}"/>
              </a:ext>
            </a:extLst>
          </p:cNvPr>
          <p:cNvSpPr>
            <a:spLocks noGrp="1"/>
          </p:cNvSpPr>
          <p:nvPr>
            <p:ph idx="1"/>
          </p:nvPr>
        </p:nvSpPr>
        <p:spPr>
          <a:xfrm>
            <a:off x="1141412" y="1225118"/>
            <a:ext cx="10080000" cy="5124882"/>
          </a:xfrm>
          <a:solidFill>
            <a:schemeClr val="accent5">
              <a:lumMod val="20000"/>
              <a:lumOff val="80000"/>
            </a:schemeClr>
          </a:solidFill>
          <a:ln w="12700">
            <a:solidFill>
              <a:schemeClr val="bg1"/>
            </a:solidFill>
          </a:ln>
        </p:spPr>
        <p:txBody>
          <a:bodyPr>
            <a:noAutofit/>
          </a:bodyPr>
          <a:lstStyle/>
          <a:p>
            <a:pPr marL="0" indent="0" algn="ctr">
              <a:spcAft>
                <a:spcPts val="0"/>
              </a:spcAft>
              <a:buNone/>
            </a:pPr>
            <a:endParaRPr lang="tr-TR" sz="400" b="1" i="0" dirty="0">
              <a:solidFill>
                <a:srgbClr val="000000"/>
              </a:solidFill>
              <a:effectLst/>
              <a:latin typeface="Calibri" panose="020F0502020204030204" pitchFamily="34" charset="0"/>
            </a:endParaRPr>
          </a:p>
          <a:p>
            <a:pPr marL="0" indent="0" algn="ctr">
              <a:spcAft>
                <a:spcPts val="0"/>
              </a:spcAft>
              <a:buNone/>
            </a:pPr>
            <a:r>
              <a:rPr lang="tr-TR" sz="1800" b="1" i="0" dirty="0">
                <a:solidFill>
                  <a:srgbClr val="000000"/>
                </a:solidFill>
                <a:effectLst/>
                <a:latin typeface="Calibri" panose="020F0502020204030204" pitchFamily="34" charset="0"/>
              </a:rPr>
              <a:t>MALİ HİZMETLER BİRİM YÖNETİCİSİNİN BEYANI</a:t>
            </a:r>
            <a:endParaRPr lang="tr-TR" sz="1400" b="0" i="0" dirty="0">
              <a:solidFill>
                <a:srgbClr val="000000"/>
              </a:solidFill>
              <a:effectLst/>
              <a:latin typeface="Times New Roman" panose="02020603050405020304" pitchFamily="18" charset="0"/>
            </a:endParaRPr>
          </a:p>
          <a:p>
            <a:pPr marL="0" indent="0" algn="just">
              <a:spcAft>
                <a:spcPts val="0"/>
              </a:spcAft>
              <a:buNone/>
            </a:pPr>
            <a:r>
              <a:rPr lang="tr-TR" sz="1500" b="1" i="0" dirty="0">
                <a:solidFill>
                  <a:srgbClr val="000000"/>
                </a:solidFill>
                <a:effectLst/>
                <a:latin typeface="Calibri" panose="020F0502020204030204" pitchFamily="34" charset="0"/>
                <a:cs typeface="Calibri" panose="020F0502020204030204" pitchFamily="34" charset="0"/>
              </a:rPr>
              <a:t>Mali hizmetler birim yöneticisi</a:t>
            </a:r>
            <a:r>
              <a:rPr lang="tr-TR" sz="1500" b="1" i="0" baseline="30000" dirty="0">
                <a:solidFill>
                  <a:srgbClr val="FF0000"/>
                </a:solidFill>
                <a:effectLst/>
                <a:latin typeface="Calibri" panose="020F0502020204030204" pitchFamily="34" charset="0"/>
                <a:cs typeface="Calibri" panose="020F0502020204030204" pitchFamily="34" charset="0"/>
              </a:rPr>
              <a:t>[1]</a:t>
            </a:r>
            <a:r>
              <a:rPr lang="tr-TR" sz="1500" b="1" i="0" dirty="0">
                <a:solidFill>
                  <a:srgbClr val="000000"/>
                </a:solidFill>
                <a:effectLst/>
                <a:latin typeface="Calibri" panose="020F0502020204030204" pitchFamily="34" charset="0"/>
                <a:cs typeface="Calibri" panose="020F0502020204030204" pitchFamily="34" charset="0"/>
              </a:rPr>
              <a:t> olarak yetkim dahilinde;</a:t>
            </a:r>
          </a:p>
          <a:p>
            <a:pPr marL="0" indent="0" algn="just">
              <a:spcAft>
                <a:spcPts val="0"/>
              </a:spcAft>
              <a:buNone/>
            </a:pPr>
            <a:r>
              <a:rPr lang="tr-TR" sz="1500" b="1" dirty="0">
                <a:solidFill>
                  <a:srgbClr val="000000"/>
                </a:solidFill>
                <a:latin typeface="Calibri" panose="020F0502020204030204" pitchFamily="34" charset="0"/>
                <a:cs typeface="Calibri" panose="020F0502020204030204" pitchFamily="34" charset="0"/>
              </a:rPr>
              <a:t>İç kontrol sisteminin ………</a:t>
            </a:r>
            <a:r>
              <a:rPr lang="tr-TR" sz="1500" b="1" baseline="30000" dirty="0">
                <a:solidFill>
                  <a:srgbClr val="C00000"/>
                </a:solidFill>
                <a:latin typeface="Calibri" panose="020F0502020204030204" pitchFamily="34" charset="0"/>
                <a:cs typeface="Calibri" panose="020F0502020204030204" pitchFamily="34" charset="0"/>
              </a:rPr>
              <a:t>[2]</a:t>
            </a:r>
            <a:r>
              <a:rPr lang="tr-TR" sz="1500" b="1" dirty="0">
                <a:solidFill>
                  <a:srgbClr val="000000"/>
                </a:solidFill>
                <a:latin typeface="Calibri" panose="020F0502020204030204" pitchFamily="34" charset="0"/>
                <a:cs typeface="Calibri" panose="020F0502020204030204" pitchFamily="34" charset="0"/>
              </a:rPr>
              <a:t>’</a:t>
            </a:r>
            <a:r>
              <a:rPr lang="tr-TR" sz="1500" b="1" dirty="0" err="1">
                <a:solidFill>
                  <a:srgbClr val="000000"/>
                </a:solidFill>
                <a:latin typeface="Calibri" panose="020F0502020204030204" pitchFamily="34" charset="0"/>
                <a:cs typeface="Calibri" panose="020F0502020204030204" pitchFamily="34" charset="0"/>
              </a:rPr>
              <a:t>nde</a:t>
            </a:r>
            <a:r>
              <a:rPr lang="tr-TR" sz="1500" b="1" dirty="0">
                <a:solidFill>
                  <a:srgbClr val="000000"/>
                </a:solidFill>
                <a:latin typeface="Calibri" panose="020F0502020204030204" pitchFamily="34" charset="0"/>
                <a:cs typeface="Calibri" panose="020F0502020204030204" pitchFamily="34" charset="0"/>
              </a:rPr>
              <a:t> oluşturulması, uygulanması ve geliştirilmesi çalışmalarında gerekli koordinasyonun sağlandığını, eğitim ve rehberlik hizmeti verildiğini, faaliyetlerin malî yönetim ve kontrol mevzuatı ve diğer mevzuata uygun olarak yürütüldüğünü, kamu kaynaklarının etkili, ekonomik ve verimli bir şekilde kullanılmasını temin etmek üzere iç kontrol süreçlerinin işletildiğini, uygulama sonuçlarının izlendiğini ve gerekli tedbirlerin alınması için düşünce ve önerilerimin zamanında üst yöneticiye raporlandığını beyan ederim.</a:t>
            </a:r>
          </a:p>
          <a:p>
            <a:pPr marL="0" indent="0" algn="just">
              <a:spcAft>
                <a:spcPts val="0"/>
              </a:spcAft>
              <a:buNone/>
            </a:pPr>
            <a:r>
              <a:rPr lang="tr-TR" sz="1500" b="1" dirty="0">
                <a:solidFill>
                  <a:srgbClr val="000000"/>
                </a:solidFill>
                <a:latin typeface="Calibri" panose="020F0502020204030204" pitchFamily="34" charset="0"/>
                <a:cs typeface="Calibri" panose="020F0502020204030204" pitchFamily="34" charset="0"/>
              </a:rPr>
              <a:t>Malî kanunlarla ilgili diğer mevzuatın uygulanması konusunda üst yöneticiye ve harcama yetkililerine gerekli bilgileri sağladığımı ve danışmanlık faaliyetinde bulunduğumu bildiririm.</a:t>
            </a:r>
          </a:p>
          <a:p>
            <a:pPr marL="0" indent="0" algn="just">
              <a:spcAft>
                <a:spcPts val="0"/>
              </a:spcAft>
              <a:buNone/>
            </a:pPr>
            <a:r>
              <a:rPr lang="tr-TR" sz="1500" b="1" dirty="0">
                <a:solidFill>
                  <a:srgbClr val="000000"/>
                </a:solidFill>
                <a:latin typeface="Calibri" panose="020F0502020204030204" pitchFamily="34" charset="0"/>
                <a:cs typeface="Calibri" panose="020F0502020204030204" pitchFamily="34" charset="0"/>
              </a:rPr>
              <a:t>Bu Raporunun “III/A- Malî Bilgiler” bölümünde yer alan bilgilerin güvenilir, tam ve doğru olduğunu teyit ederim. (Yer-Tarih)</a:t>
            </a:r>
          </a:p>
          <a:p>
            <a:pPr marL="0" indent="0" algn="just">
              <a:lnSpc>
                <a:spcPct val="100000"/>
              </a:lnSpc>
              <a:spcBef>
                <a:spcPts val="0"/>
              </a:spcBef>
              <a:spcAft>
                <a:spcPts val="0"/>
              </a:spcAft>
              <a:buNone/>
            </a:pPr>
            <a:r>
              <a:rPr lang="tr-TR" sz="1600" b="1" i="0" dirty="0">
                <a:solidFill>
                  <a:srgbClr val="000000"/>
                </a:solidFill>
                <a:effectLst/>
                <a:latin typeface="Calibri" panose="020F0502020204030204" pitchFamily="34" charset="0"/>
                <a:cs typeface="Calibri" panose="020F0502020204030204" pitchFamily="34" charset="0"/>
              </a:rPr>
              <a:t> 								</a:t>
            </a:r>
            <a:r>
              <a:rPr lang="tr-TR" sz="1500" b="1" i="0" dirty="0">
                <a:solidFill>
                  <a:srgbClr val="000000"/>
                </a:solidFill>
                <a:effectLst/>
                <a:latin typeface="Calibri" panose="020F0502020204030204" pitchFamily="34" charset="0"/>
                <a:cs typeface="Calibri" panose="020F0502020204030204" pitchFamily="34" charset="0"/>
              </a:rPr>
              <a:t>İmza</a:t>
            </a:r>
          </a:p>
          <a:p>
            <a:pPr marL="4046220" indent="0" algn="just">
              <a:lnSpc>
                <a:spcPct val="100000"/>
              </a:lnSpc>
              <a:spcBef>
                <a:spcPts val="0"/>
              </a:spcBef>
              <a:spcAft>
                <a:spcPts val="0"/>
              </a:spcAft>
              <a:buNone/>
            </a:pPr>
            <a:r>
              <a:rPr lang="tr-TR" sz="1500" b="1" i="0" dirty="0">
                <a:solidFill>
                  <a:srgbClr val="000000"/>
                </a:solidFill>
                <a:effectLst/>
                <a:latin typeface="Calibri" panose="020F0502020204030204" pitchFamily="34" charset="0"/>
                <a:cs typeface="Calibri" panose="020F0502020204030204" pitchFamily="34" charset="0"/>
              </a:rPr>
              <a:t>				Ad-</a:t>
            </a:r>
            <a:r>
              <a:rPr lang="tr-TR" sz="1500" b="1" i="0" dirty="0" err="1">
                <a:solidFill>
                  <a:srgbClr val="000000"/>
                </a:solidFill>
                <a:effectLst/>
                <a:latin typeface="Calibri" panose="020F0502020204030204" pitchFamily="34" charset="0"/>
                <a:cs typeface="Calibri" panose="020F0502020204030204" pitchFamily="34" charset="0"/>
              </a:rPr>
              <a:t>Soyad</a:t>
            </a:r>
            <a:endParaRPr lang="tr-TR" sz="1500" b="1" i="0" dirty="0">
              <a:solidFill>
                <a:srgbClr val="000000"/>
              </a:solidFill>
              <a:effectLst/>
              <a:latin typeface="Calibri" panose="020F0502020204030204" pitchFamily="34" charset="0"/>
              <a:cs typeface="Calibri" panose="020F0502020204030204" pitchFamily="34" charset="0"/>
            </a:endParaRPr>
          </a:p>
          <a:p>
            <a:pPr marL="4046220" indent="0">
              <a:lnSpc>
                <a:spcPct val="100000"/>
              </a:lnSpc>
              <a:spcBef>
                <a:spcPts val="0"/>
              </a:spcBef>
              <a:spcAft>
                <a:spcPts val="0"/>
              </a:spcAft>
              <a:buNone/>
            </a:pPr>
            <a:r>
              <a:rPr lang="tr-TR" sz="1500" b="1" i="0" dirty="0">
                <a:solidFill>
                  <a:srgbClr val="000000"/>
                </a:solidFill>
                <a:effectLst/>
                <a:latin typeface="Calibri" panose="020F0502020204030204" pitchFamily="34" charset="0"/>
                <a:cs typeface="Calibri" panose="020F0502020204030204" pitchFamily="34" charset="0"/>
              </a:rPr>
              <a:t>				Unvan</a:t>
            </a:r>
          </a:p>
          <a:p>
            <a:pPr marL="0" indent="0" algn="just">
              <a:lnSpc>
                <a:spcPct val="100000"/>
              </a:lnSpc>
              <a:spcBef>
                <a:spcPts val="0"/>
              </a:spcBef>
              <a:spcAft>
                <a:spcPts val="0"/>
              </a:spcAft>
              <a:buNone/>
            </a:pPr>
            <a:endParaRPr lang="tr-TR" sz="1200" b="1" i="1" baseline="30000" dirty="0">
              <a:solidFill>
                <a:srgbClr val="FF0000"/>
              </a:solidFill>
              <a:latin typeface="Calibri" panose="020F0502020204030204" pitchFamily="34" charset="0"/>
              <a:cs typeface="Calibri" panose="020F0502020204030204" pitchFamily="34" charset="0"/>
            </a:endParaRPr>
          </a:p>
          <a:p>
            <a:pPr marL="0" indent="0" algn="just">
              <a:lnSpc>
                <a:spcPct val="100000"/>
              </a:lnSpc>
              <a:spcBef>
                <a:spcPts val="0"/>
              </a:spcBef>
              <a:spcAft>
                <a:spcPts val="0"/>
              </a:spcAft>
              <a:buNone/>
            </a:pPr>
            <a:r>
              <a:rPr lang="tr-TR" sz="1200" b="1" i="1" baseline="30000" dirty="0">
                <a:solidFill>
                  <a:srgbClr val="FF0000"/>
                </a:solidFill>
                <a:effectLst/>
                <a:latin typeface="Calibri" panose="020F0502020204030204" pitchFamily="34" charset="0"/>
                <a:cs typeface="Calibri" panose="020F0502020204030204" pitchFamily="34" charset="0"/>
              </a:rPr>
              <a:t>[1] </a:t>
            </a:r>
            <a:r>
              <a:rPr lang="tr-TR" sz="1200" b="1" i="1" dirty="0">
                <a:solidFill>
                  <a:srgbClr val="000000"/>
                </a:solidFill>
                <a:effectLst/>
                <a:latin typeface="Calibri" panose="020F0502020204030204" pitchFamily="34" charset="0"/>
              </a:rPr>
              <a:t>Strateji geliştirme başkanlıklarında başkan, strateji geliştirme daire başkanlıklarında daire başkanı, strateji geliştirme ve malî hizmetlerin yerine getirildiği müdürlüklerde müdür, diğer idarelerde idarelerin mali hizmetlerini yürüten birim yöneticisi</a:t>
            </a:r>
            <a:r>
              <a:rPr lang="tr-TR" sz="1800" b="1" i="1" dirty="0">
                <a:solidFill>
                  <a:srgbClr val="000000"/>
                </a:solidFill>
                <a:effectLst/>
                <a:latin typeface="Calibri" panose="020F0502020204030204" pitchFamily="34" charset="0"/>
              </a:rPr>
              <a:t>.</a:t>
            </a:r>
          </a:p>
          <a:p>
            <a:pPr marL="0" indent="0" algn="just">
              <a:lnSpc>
                <a:spcPct val="100000"/>
              </a:lnSpc>
              <a:spcBef>
                <a:spcPts val="0"/>
              </a:spcBef>
              <a:spcAft>
                <a:spcPts val="0"/>
              </a:spcAft>
              <a:buNone/>
            </a:pPr>
            <a:r>
              <a:rPr lang="tr-TR" sz="1200" b="1" i="1" baseline="30000" dirty="0">
                <a:solidFill>
                  <a:srgbClr val="C00000"/>
                </a:solidFill>
                <a:latin typeface="Calibri" panose="020F0502020204030204" pitchFamily="34" charset="0"/>
                <a:cs typeface="Calibri" panose="020F0502020204030204" pitchFamily="34" charset="0"/>
              </a:rPr>
              <a:t>[2]</a:t>
            </a:r>
            <a:r>
              <a:rPr lang="tr-TR" sz="1200" b="1" i="1" dirty="0">
                <a:solidFill>
                  <a:srgbClr val="000000"/>
                </a:solidFill>
                <a:latin typeface="Calibri" panose="020F0502020204030204" pitchFamily="34" charset="0"/>
                <a:cs typeface="Calibri" panose="020F0502020204030204" pitchFamily="34" charset="0"/>
              </a:rPr>
              <a:t> İdare adı yazılır.</a:t>
            </a:r>
            <a:r>
              <a:rPr lang="tr-TR" sz="1200" b="1" dirty="0">
                <a:solidFill>
                  <a:srgbClr val="000000"/>
                </a:solidFill>
                <a:latin typeface="Calibri" panose="020F0502020204030204" pitchFamily="34" charset="0"/>
                <a:cs typeface="Calibri" panose="020F0502020204030204" pitchFamily="34" charset="0"/>
              </a:rPr>
              <a:t> </a:t>
            </a:r>
            <a:endParaRPr lang="tr-TR" sz="1200" b="1" i="0" dirty="0">
              <a:solidFill>
                <a:srgbClr val="000000"/>
              </a:solidFill>
              <a:effectLst/>
              <a:latin typeface="Calibri" panose="020F0502020204030204" pitchFamily="34" charset="0"/>
              <a:cs typeface="Calibri" panose="020F0502020204030204" pitchFamily="34" charset="0"/>
            </a:endParaRPr>
          </a:p>
          <a:p>
            <a:pPr marL="0" indent="0">
              <a:buNone/>
            </a:pPr>
            <a:endParaRPr lang="tr-TR" sz="1600" dirty="0">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4BE23E1A-964B-4E76-A340-7823615808EB}"/>
              </a:ext>
            </a:extLst>
          </p:cNvPr>
          <p:cNvSpPr txBox="1">
            <a:spLocks noGrp="1"/>
          </p:cNvSpPr>
          <p:nvPr>
            <p:ph type="title"/>
          </p:nvPr>
        </p:nvSpPr>
        <p:spPr>
          <a:xfrm>
            <a:off x="1141412" y="508000"/>
            <a:ext cx="10080000"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i="0" dirty="0">
                <a:solidFill>
                  <a:srgbClr val="FF0000"/>
                </a:solidFill>
                <a:effectLst/>
                <a:latin typeface="Calibri" panose="020F0502020204030204" pitchFamily="34" charset="0"/>
                <a:cs typeface="Calibri" panose="020F0502020204030204" pitchFamily="34" charset="0"/>
              </a:rPr>
              <a:t>Ek-4: mali hizmetler birim yöneticisinin beyanı</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530336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D89099-091D-49C3-9CD2-DFD42528C41C}"/>
              </a:ext>
            </a:extLst>
          </p:cNvPr>
          <p:cNvSpPr>
            <a:spLocks noGrp="1"/>
          </p:cNvSpPr>
          <p:nvPr>
            <p:ph idx="1"/>
          </p:nvPr>
        </p:nvSpPr>
        <p:spPr>
          <a:xfrm>
            <a:off x="1141412" y="1489435"/>
            <a:ext cx="9905999" cy="4301766"/>
          </a:xfrm>
          <a:solidFill>
            <a:schemeClr val="tx1"/>
          </a:solidFill>
        </p:spPr>
        <p:txBody>
          <a:bodyPr>
            <a:normAutofit/>
          </a:bodyPr>
          <a:lstStyle/>
          <a:p>
            <a:pPr algn="just"/>
            <a:r>
              <a:rPr lang="tr-TR" sz="1600" b="1" dirty="0">
                <a:solidFill>
                  <a:schemeClr val="bg1"/>
                </a:solidFill>
                <a:latin typeface="Calibri" panose="020F0502020204030204" pitchFamily="34" charset="0"/>
              </a:rPr>
              <a:t>Birim Faaliyet raporları esas alınarak mevzuat hükümleri çerçevesinde her yıl hazırlanan idare faaliyet raporları </a:t>
            </a:r>
            <a:r>
              <a:rPr lang="tr-TR" sz="1600" b="1" dirty="0">
                <a:solidFill>
                  <a:srgbClr val="C00000"/>
                </a:solidFill>
                <a:latin typeface="Calibri" panose="020F0502020204030204" pitchFamily="34" charset="0"/>
              </a:rPr>
              <a:t>Strateji Geliştirme Daire Başkanlığının web sayfasında </a:t>
            </a:r>
            <a:r>
              <a:rPr lang="tr-TR" sz="1600" b="1" dirty="0">
                <a:solidFill>
                  <a:schemeClr val="bg1"/>
                </a:solidFill>
                <a:latin typeface="Calibri" panose="020F0502020204030204" pitchFamily="34" charset="0"/>
              </a:rPr>
              <a:t>ve </a:t>
            </a:r>
            <a:r>
              <a:rPr lang="tr-TR" sz="1600" b="1" dirty="0">
                <a:solidFill>
                  <a:srgbClr val="C00000"/>
                </a:solidFill>
                <a:latin typeface="Calibri" panose="020F0502020204030204" pitchFamily="34" charset="0"/>
              </a:rPr>
              <a:t>Üniversitemiz web sayfasının </a:t>
            </a:r>
            <a:r>
              <a:rPr lang="tr-TR" sz="1600" b="1" dirty="0">
                <a:solidFill>
                  <a:schemeClr val="bg1"/>
                </a:solidFill>
                <a:latin typeface="Calibri" panose="020F0502020204030204" pitchFamily="34" charset="0"/>
              </a:rPr>
              <a:t>aşağıdaki bölümünde yayınlanmaktadır. </a:t>
            </a:r>
          </a:p>
          <a:p>
            <a:endParaRPr lang="tr-TR" sz="1200" dirty="0">
              <a:solidFill>
                <a:schemeClr val="bg1"/>
              </a:solidFill>
              <a:latin typeface="Calibri" panose="020F0502020204030204" pitchFamily="34" charset="0"/>
              <a:hlinkClick r:id="rId2">
                <a:extLst>
                  <a:ext uri="{A12FA001-AC4F-418D-AE19-62706E023703}">
                    <ahyp:hlinkClr xmlns:ahyp="http://schemas.microsoft.com/office/drawing/2018/hyperlinkcolor" val="tx"/>
                  </a:ext>
                </a:extLst>
              </a:hlinkClick>
            </a:endParaRPr>
          </a:p>
          <a:p>
            <a:pPr lvl="1"/>
            <a:r>
              <a:rPr lang="tr-TR" sz="1600" b="1" dirty="0">
                <a:solidFill>
                  <a:schemeClr val="bg1"/>
                </a:solidFill>
                <a:latin typeface="Calibri" panose="020F0502020204030204" pitchFamily="34" charset="0"/>
              </a:rPr>
              <a:t>Üniversitemiz</a:t>
            </a:r>
          </a:p>
          <a:p>
            <a:pPr lvl="2"/>
            <a:r>
              <a:rPr lang="tr-TR" sz="1600" b="1" dirty="0">
                <a:solidFill>
                  <a:schemeClr val="bg1"/>
                </a:solidFill>
                <a:latin typeface="Calibri" panose="020F0502020204030204" pitchFamily="34" charset="0"/>
              </a:rPr>
              <a:t>Yıllık Faaliyet Raporları</a:t>
            </a:r>
            <a:endParaRPr lang="tr-TR" sz="1600" b="1" dirty="0">
              <a:solidFill>
                <a:schemeClr val="bg1"/>
              </a:solidFill>
              <a:latin typeface="Calibri" panose="020F0502020204030204" pitchFamily="34" charset="0"/>
              <a:hlinkClick r:id="rId2">
                <a:extLst>
                  <a:ext uri="{A12FA001-AC4F-418D-AE19-62706E023703}">
                    <ahyp:hlinkClr xmlns:ahyp="http://schemas.microsoft.com/office/drawing/2018/hyperlinkcolor" val="tx"/>
                  </a:ext>
                </a:extLst>
              </a:hlinkClick>
            </a:endParaRPr>
          </a:p>
          <a:p>
            <a:pPr lvl="3"/>
            <a:r>
              <a:rPr lang="tr-TR" b="1" dirty="0">
                <a:ln>
                  <a:solidFill>
                    <a:schemeClr val="bg1"/>
                  </a:solidFill>
                </a:ln>
                <a:solidFill>
                  <a:schemeClr val="bg1"/>
                </a:solidFill>
                <a:latin typeface="Calibri" panose="020F0502020204030204" pitchFamily="34" charset="0"/>
                <a:hlinkClick r:id="rId3"/>
              </a:rPr>
              <a:t>Bolu Abant İzzet Baysal Üniversitesi 2022 Yılı Faaliyet Raporu</a:t>
            </a:r>
            <a:endParaRPr lang="tr-TR" b="1" dirty="0">
              <a:ln>
                <a:solidFill>
                  <a:schemeClr val="bg1"/>
                </a:solidFill>
              </a:ln>
              <a:solidFill>
                <a:schemeClr val="bg1"/>
              </a:solidFill>
              <a:latin typeface="Calibri" panose="020F0502020204030204" pitchFamily="34" charset="0"/>
            </a:endParaRPr>
          </a:p>
          <a:p>
            <a:pPr lvl="3"/>
            <a:r>
              <a:rPr lang="tr-TR" b="1" dirty="0">
                <a:solidFill>
                  <a:schemeClr val="bg1"/>
                </a:solidFill>
                <a:latin typeface="Calibri" panose="020F0502020204030204" pitchFamily="34" charset="0"/>
              </a:rPr>
              <a:t>Bolu Abant İzzet Baysal Üniversitesi 2021 Yılı Faaliyet Raporu</a:t>
            </a:r>
          </a:p>
          <a:p>
            <a:pPr lvl="3"/>
            <a:r>
              <a:rPr lang="tr-TR" b="1" dirty="0">
                <a:solidFill>
                  <a:schemeClr val="bg1"/>
                </a:solidFill>
                <a:latin typeface="Calibri" panose="020F0502020204030204" pitchFamily="34" charset="0"/>
              </a:rPr>
              <a:t>Bolu Abant İzzet Baysal Üniversitesi 2020 Yılı Faaliyet Raporu</a:t>
            </a:r>
          </a:p>
          <a:p>
            <a:pPr lvl="3"/>
            <a:r>
              <a:rPr lang="tr-TR" b="1" dirty="0">
                <a:solidFill>
                  <a:schemeClr val="bg1"/>
                </a:solidFill>
                <a:latin typeface="Calibri" panose="020F0502020204030204" pitchFamily="34" charset="0"/>
              </a:rPr>
              <a:t>Bolu Abant İzzet Baysal Üniversitesi 2019 Yılı Faaliyet Raporu</a:t>
            </a:r>
          </a:p>
          <a:p>
            <a:pPr lvl="3"/>
            <a:r>
              <a:rPr lang="tr-TR" b="1" dirty="0">
                <a:solidFill>
                  <a:schemeClr val="bg1"/>
                </a:solidFill>
                <a:latin typeface="Calibri" panose="020F0502020204030204" pitchFamily="34" charset="0"/>
              </a:rPr>
              <a:t>Bolu Abant İzzet Baysal Üniversitesi 2018 Yılı Faaliyet Raporu</a:t>
            </a:r>
            <a:br>
              <a:rPr lang="tr-TR" sz="1400" b="1" dirty="0">
                <a:solidFill>
                  <a:schemeClr val="bg1"/>
                </a:solidFill>
                <a:latin typeface="Calibri" panose="020F0502020204030204" pitchFamily="34" charset="0"/>
              </a:rPr>
            </a:br>
            <a:r>
              <a:rPr lang="tr-TR" sz="1400" b="1" dirty="0">
                <a:solidFill>
                  <a:schemeClr val="bg1"/>
                </a:solidFill>
                <a:latin typeface="Calibri" panose="020F0502020204030204" pitchFamily="34" charset="0"/>
                <a:hlinkClick r:id="rId2">
                  <a:extLst>
                    <a:ext uri="{A12FA001-AC4F-418D-AE19-62706E023703}">
                      <ahyp:hlinkClr xmlns:ahyp="http://schemas.microsoft.com/office/drawing/2018/hyperlinkcolor" val="tx"/>
                    </a:ext>
                  </a:extLst>
                </a:hlinkClick>
              </a:rPr>
              <a:t> </a:t>
            </a:r>
          </a:p>
          <a:p>
            <a:endParaRPr lang="tr-TR" dirty="0">
              <a:solidFill>
                <a:srgbClr val="FF0000"/>
              </a:solidFill>
              <a:hlinkClick r:id="rId2">
                <a:extLst>
                  <a:ext uri="{A12FA001-AC4F-418D-AE19-62706E023703}">
                    <ahyp:hlinkClr xmlns:ahyp="http://schemas.microsoft.com/office/drawing/2018/hyperlinkcolor" val="tx"/>
                  </a:ext>
                </a:extLst>
              </a:hlinkClick>
            </a:endParaRPr>
          </a:p>
          <a:p>
            <a:endParaRPr lang="tr-TR" dirty="0">
              <a:solidFill>
                <a:srgbClr val="FF0000"/>
              </a:solidFill>
              <a:hlinkClick r:id="rId2">
                <a:extLst>
                  <a:ext uri="{A12FA001-AC4F-418D-AE19-62706E023703}">
                    <ahyp:hlinkClr xmlns:ahyp="http://schemas.microsoft.com/office/drawing/2018/hyperlinkcolor" val="tx"/>
                  </a:ext>
                </a:extLst>
              </a:hlinkClick>
            </a:endParaRPr>
          </a:p>
        </p:txBody>
      </p:sp>
      <p:sp>
        <p:nvSpPr>
          <p:cNvPr id="4" name="Başlık 1">
            <a:extLst>
              <a:ext uri="{FF2B5EF4-FFF2-40B4-BE49-F238E27FC236}">
                <a16:creationId xmlns:a16="http://schemas.microsoft.com/office/drawing/2014/main" id="{5F465F83-0828-4CBD-AA2B-45A77615C416}"/>
              </a:ext>
            </a:extLst>
          </p:cNvPr>
          <p:cNvSpPr txBox="1">
            <a:spLocks noGrp="1"/>
          </p:cNvSpPr>
          <p:nvPr>
            <p:ph type="title"/>
          </p:nvPr>
        </p:nvSpPr>
        <p:spPr>
          <a:xfrm>
            <a:off x="1141413" y="619127"/>
            <a:ext cx="9906000" cy="447672"/>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mj-lt"/>
              </a:rPr>
              <a:t>Faaliyet Raporu örneği</a:t>
            </a:r>
            <a:endParaRPr lang="tr-TR" b="1" dirty="0">
              <a:solidFill>
                <a:srgbClr val="FF0000"/>
              </a:solidFill>
              <a:latin typeface="+mj-lt"/>
              <a:ea typeface="+mj-ea"/>
              <a:cs typeface="+mj-cs"/>
            </a:endParaRPr>
          </a:p>
        </p:txBody>
      </p:sp>
    </p:spTree>
    <p:extLst>
      <p:ext uri="{BB962C8B-B14F-4D97-AF65-F5344CB8AC3E}">
        <p14:creationId xmlns:p14="http://schemas.microsoft.com/office/powerpoint/2010/main" val="2331162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CA1D15-1FAB-4D1E-BB00-91BB7D28D49A}"/>
              </a:ext>
            </a:extLst>
          </p:cNvPr>
          <p:cNvSpPr>
            <a:spLocks noGrp="1"/>
          </p:cNvSpPr>
          <p:nvPr>
            <p:ph idx="1"/>
          </p:nvPr>
        </p:nvSpPr>
        <p:spPr>
          <a:xfrm>
            <a:off x="1141412" y="784603"/>
            <a:ext cx="10080000" cy="5963038"/>
          </a:xfrm>
          <a:solidFill>
            <a:schemeClr val="accent5">
              <a:lumMod val="20000"/>
              <a:lumOff val="80000"/>
            </a:schemeClr>
          </a:solidFill>
          <a:ln w="12700">
            <a:solidFill>
              <a:schemeClr val="bg1"/>
            </a:solidFill>
          </a:ln>
        </p:spPr>
        <p:txBody>
          <a:bodyPr>
            <a:noAutofit/>
          </a:bodyPr>
          <a:lstStyle/>
          <a:p>
            <a:pPr marL="0" indent="0" algn="just">
              <a:lnSpc>
                <a:spcPct val="100000"/>
              </a:lnSpc>
              <a:spcBef>
                <a:spcPts val="600"/>
              </a:spcBef>
              <a:buSzPct val="100000"/>
              <a:buNone/>
            </a:pPr>
            <a:endParaRPr lang="tr-TR" sz="1700" b="1">
              <a:solidFill>
                <a:srgbClr val="C00000"/>
              </a:solidFill>
              <a:latin typeface="Calibri" panose="020F0502020204030204" pitchFamily="34" charset="0"/>
              <a:cs typeface="Calibri" panose="020F0502020204030204" pitchFamily="34" charset="0"/>
            </a:endParaRPr>
          </a:p>
          <a:p>
            <a:pPr marL="0" indent="0" algn="just">
              <a:lnSpc>
                <a:spcPct val="100000"/>
              </a:lnSpc>
              <a:spcBef>
                <a:spcPts val="600"/>
              </a:spcBef>
              <a:buSzPct val="100000"/>
              <a:buNone/>
            </a:pPr>
            <a:r>
              <a:rPr lang="tr-TR" sz="1700" b="1">
                <a:solidFill>
                  <a:srgbClr val="C00000"/>
                </a:solidFill>
                <a:latin typeface="Calibri" panose="020F0502020204030204" pitchFamily="34" charset="0"/>
                <a:cs typeface="Calibri" panose="020F0502020204030204" pitchFamily="34" charset="0"/>
              </a:rPr>
              <a:t>1</a:t>
            </a:r>
            <a:r>
              <a:rPr lang="tr-TR" sz="1700" b="1" dirty="0">
                <a:solidFill>
                  <a:srgbClr val="C00000"/>
                </a:solidFill>
                <a:latin typeface="Calibri" panose="020F0502020204030204" pitchFamily="34" charset="0"/>
                <a:cs typeface="Calibri" panose="020F0502020204030204" pitchFamily="34" charset="0"/>
              </a:rPr>
              <a:t>)</a:t>
            </a:r>
            <a:r>
              <a:rPr lang="tr-TR" sz="1700" dirty="0">
                <a:solidFill>
                  <a:schemeClr val="bg1"/>
                </a:solidFill>
                <a:latin typeface="Calibri" panose="020F0502020204030204" pitchFamily="34" charset="0"/>
                <a:cs typeface="Calibri" panose="020F0502020204030204" pitchFamily="34" charset="0"/>
              </a:rPr>
              <a:t>  </a:t>
            </a:r>
            <a:r>
              <a:rPr lang="tr-TR" sz="1700" b="1" dirty="0">
                <a:solidFill>
                  <a:schemeClr val="bg1"/>
                </a:solidFill>
                <a:latin typeface="Calibri" panose="020F0502020204030204" pitchFamily="34" charset="0"/>
                <a:cs typeface="Calibri" panose="020F0502020204030204" pitchFamily="34" charset="0"/>
              </a:rPr>
              <a:t>Bazı birimlerin birim faaliyet raporlarını istenen tarihte göndermemeleri.</a:t>
            </a:r>
          </a:p>
          <a:p>
            <a:pPr marL="0" indent="0" algn="just">
              <a:lnSpc>
                <a:spcPct val="100000"/>
              </a:lnSpc>
              <a:spcBef>
                <a:spcPts val="600"/>
              </a:spcBef>
              <a:buSzPct val="100000"/>
              <a:buNone/>
            </a:pPr>
            <a:r>
              <a:rPr lang="tr-TR" sz="1700" b="1" dirty="0">
                <a:solidFill>
                  <a:srgbClr val="C00000"/>
                </a:solidFill>
                <a:latin typeface="Calibri" panose="020F0502020204030204" pitchFamily="34" charset="0"/>
                <a:cs typeface="Calibri" panose="020F0502020204030204" pitchFamily="34" charset="0"/>
              </a:rPr>
              <a:t>2)</a:t>
            </a:r>
            <a:r>
              <a:rPr lang="tr-TR" sz="1700" b="1" dirty="0">
                <a:solidFill>
                  <a:schemeClr val="bg1"/>
                </a:solidFill>
                <a:latin typeface="Calibri" panose="020F0502020204030204" pitchFamily="34" charset="0"/>
                <a:cs typeface="Calibri" panose="020F0502020204030204" pitchFamily="34" charset="0"/>
              </a:rPr>
              <a:t> Bazı birimlerin birim faaliyet raporlarını üst yöneticiye yani Rektörlüğe değil direkt Başkanlığımıza göndermeleri.</a:t>
            </a:r>
          </a:p>
          <a:p>
            <a:pPr marL="0" indent="0" algn="just">
              <a:lnSpc>
                <a:spcPct val="100000"/>
              </a:lnSpc>
              <a:spcBef>
                <a:spcPts val="600"/>
              </a:spcBef>
              <a:buSzPct val="100000"/>
              <a:buNone/>
            </a:pPr>
            <a:r>
              <a:rPr lang="tr-TR" sz="1700" b="1" dirty="0">
                <a:solidFill>
                  <a:srgbClr val="C00000"/>
                </a:solidFill>
                <a:latin typeface="Calibri" panose="020F0502020204030204" pitchFamily="34" charset="0"/>
                <a:cs typeface="Calibri" panose="020F0502020204030204" pitchFamily="34" charset="0"/>
              </a:rPr>
              <a:t>3)</a:t>
            </a:r>
            <a:r>
              <a:rPr lang="tr-TR" sz="1700" b="1" dirty="0">
                <a:solidFill>
                  <a:schemeClr val="bg1"/>
                </a:solidFill>
                <a:latin typeface="Calibri" panose="020F0502020204030204" pitchFamily="34" charset="0"/>
                <a:cs typeface="Calibri" panose="020F0502020204030204" pitchFamily="34" charset="0"/>
              </a:rPr>
              <a:t>   Bazı birim faaliyet raporlarının kapsamı ve şekli yönetmeliğe uygun olarak düzenlenmemesi.</a:t>
            </a:r>
          </a:p>
          <a:p>
            <a:pPr marL="0" indent="0" algn="just">
              <a:lnSpc>
                <a:spcPct val="100000"/>
              </a:lnSpc>
              <a:spcBef>
                <a:spcPts val="600"/>
              </a:spcBef>
              <a:buSzPct val="100000"/>
              <a:buNone/>
            </a:pPr>
            <a:r>
              <a:rPr lang="tr-TR" sz="1700" b="1" dirty="0">
                <a:solidFill>
                  <a:srgbClr val="C00000"/>
                </a:solidFill>
                <a:latin typeface="Calibri" panose="020F0502020204030204" pitchFamily="34" charset="0"/>
                <a:cs typeface="Calibri" panose="020F0502020204030204" pitchFamily="34" charset="0"/>
              </a:rPr>
              <a:t>4)</a:t>
            </a:r>
            <a:r>
              <a:rPr lang="tr-TR" sz="1700" b="1" dirty="0">
                <a:solidFill>
                  <a:schemeClr val="bg1"/>
                </a:solidFill>
                <a:latin typeface="Calibri" panose="020F0502020204030204" pitchFamily="34" charset="0"/>
                <a:cs typeface="Calibri" panose="020F0502020204030204" pitchFamily="34" charset="0"/>
              </a:rPr>
              <a:t> Bazı birimlerin birim faaliyet raporlarında İç Kontrol Güvence Beyanlarının yeni yönetmeliğe göre düzenlenmediği eski şekliyle kaldığı ve imzasız olması.</a:t>
            </a:r>
          </a:p>
          <a:p>
            <a:pPr marL="0" indent="0" algn="just">
              <a:lnSpc>
                <a:spcPct val="100000"/>
              </a:lnSpc>
              <a:spcBef>
                <a:spcPts val="600"/>
              </a:spcBef>
              <a:buSzPct val="100000"/>
              <a:buNone/>
            </a:pPr>
            <a:r>
              <a:rPr lang="tr-TR" sz="1700" b="1" dirty="0">
                <a:solidFill>
                  <a:srgbClr val="C00000"/>
                </a:solidFill>
                <a:latin typeface="Calibri" panose="020F0502020204030204" pitchFamily="34" charset="0"/>
                <a:cs typeface="Calibri" panose="020F0502020204030204" pitchFamily="34" charset="0"/>
              </a:rPr>
              <a:t>5)</a:t>
            </a:r>
            <a:r>
              <a:rPr lang="tr-TR" sz="1700" b="1" dirty="0">
                <a:solidFill>
                  <a:schemeClr val="bg1"/>
                </a:solidFill>
                <a:latin typeface="Calibri" panose="020F0502020204030204" pitchFamily="34" charset="0"/>
                <a:cs typeface="Calibri" panose="020F0502020204030204" pitchFamily="34" charset="0"/>
              </a:rPr>
              <a:t>  Üniversitemize yönelik toplam verilerin alındığı  ilgili birimlerce verilen sayılarla birim faaliyet raporlarında yer sayların tutarsız olması. Örneğin;</a:t>
            </a:r>
          </a:p>
          <a:p>
            <a:pPr marL="0" indent="0" algn="just">
              <a:lnSpc>
                <a:spcPct val="100000"/>
              </a:lnSpc>
              <a:spcBef>
                <a:spcPts val="600"/>
              </a:spcBef>
              <a:buNone/>
            </a:pPr>
            <a:r>
              <a:rPr lang="tr-TR" sz="1700" b="1" dirty="0">
                <a:solidFill>
                  <a:schemeClr val="bg1"/>
                </a:solidFill>
                <a:latin typeface="Calibri" panose="020F0502020204030204" pitchFamily="34" charset="0"/>
                <a:cs typeface="Calibri" panose="020F0502020204030204" pitchFamily="34" charset="0"/>
              </a:rPr>
              <a:t>             -Öğrenci ve personel </a:t>
            </a:r>
            <a:r>
              <a:rPr lang="tr-TR" sz="1700" b="1" dirty="0">
                <a:solidFill>
                  <a:prstClr val="black"/>
                </a:solidFill>
                <a:latin typeface="Calibri" panose="020F0502020204030204" pitchFamily="34" charset="0"/>
                <a:cs typeface="Calibri" panose="020F0502020204030204" pitchFamily="34" charset="0"/>
              </a:rPr>
              <a:t>sayıları </a:t>
            </a:r>
            <a:r>
              <a:rPr lang="tr-TR" sz="1700" b="1" dirty="0">
                <a:solidFill>
                  <a:schemeClr val="bg1"/>
                </a:solidFill>
                <a:latin typeface="Calibri" panose="020F0502020204030204" pitchFamily="34" charset="0"/>
                <a:cs typeface="Calibri" panose="020F0502020204030204" pitchFamily="34" charset="0"/>
              </a:rPr>
              <a:t>: Birimlerin faaliyet raporlarında yer alan öğrenci sayıları ile Öğrenci İşleri Daire   Başkanlığının faaliyet raporunda yer alan öğrenci sayıları farklı olabiliyor. Aynı şekilde </a:t>
            </a:r>
            <a:r>
              <a:rPr lang="tr-TR" sz="1700" b="1" dirty="0">
                <a:solidFill>
                  <a:prstClr val="black"/>
                </a:solidFill>
                <a:latin typeface="Calibri" panose="020F0502020204030204" pitchFamily="34" charset="0"/>
                <a:cs typeface="Calibri" panose="020F0502020204030204" pitchFamily="34" charset="0"/>
              </a:rPr>
              <a:t>birimlerin faaliyet raporlarında yer alan personel sayıları ile personel Daire   Başkanlığının faaliyet raporunda yer alan personel sayıları farklı olabiliyor. </a:t>
            </a:r>
            <a:endParaRPr lang="tr-TR" sz="1700" b="1" dirty="0">
              <a:solidFill>
                <a:schemeClr val="bg1"/>
              </a:solidFill>
              <a:latin typeface="Calibri" panose="020F0502020204030204" pitchFamily="34" charset="0"/>
              <a:cs typeface="Calibri" panose="020F0502020204030204" pitchFamily="34" charset="0"/>
            </a:endParaRPr>
          </a:p>
          <a:p>
            <a:pPr marL="0" indent="0" algn="just">
              <a:lnSpc>
                <a:spcPct val="100000"/>
              </a:lnSpc>
              <a:spcBef>
                <a:spcPts val="600"/>
              </a:spcBef>
              <a:buNone/>
            </a:pPr>
            <a:r>
              <a:rPr lang="tr-TR" sz="1700" b="1" dirty="0">
                <a:solidFill>
                  <a:schemeClr val="bg1"/>
                </a:solidFill>
                <a:latin typeface="Calibri" panose="020F0502020204030204" pitchFamily="34" charset="0"/>
                <a:cs typeface="Calibri" panose="020F0502020204030204" pitchFamily="34" charset="0"/>
              </a:rPr>
              <a:t>              -Fiziki alanlar</a:t>
            </a:r>
          </a:p>
          <a:p>
            <a:pPr marL="0" indent="0" algn="just">
              <a:lnSpc>
                <a:spcPct val="100000"/>
              </a:lnSpc>
              <a:spcBef>
                <a:spcPts val="600"/>
              </a:spcBef>
              <a:buNone/>
            </a:pPr>
            <a:r>
              <a:rPr lang="tr-TR" sz="1700" b="1" dirty="0">
                <a:solidFill>
                  <a:schemeClr val="bg1"/>
                </a:solidFill>
                <a:latin typeface="Calibri" panose="020F0502020204030204" pitchFamily="34" charset="0"/>
                <a:cs typeface="Calibri" panose="020F0502020204030204" pitchFamily="34" charset="0"/>
              </a:rPr>
              <a:t>              -Sosyal alanlar </a:t>
            </a:r>
          </a:p>
          <a:p>
            <a:pPr marL="0" indent="0" algn="just">
              <a:lnSpc>
                <a:spcPct val="100000"/>
              </a:lnSpc>
              <a:spcBef>
                <a:spcPts val="600"/>
              </a:spcBef>
              <a:buNone/>
            </a:pPr>
            <a:r>
              <a:rPr lang="tr-TR" sz="1700" b="1" dirty="0">
                <a:solidFill>
                  <a:schemeClr val="bg1"/>
                </a:solidFill>
                <a:latin typeface="Calibri" panose="020F0502020204030204" pitchFamily="34" charset="0"/>
                <a:cs typeface="Calibri" panose="020F0502020204030204" pitchFamily="34" charset="0"/>
              </a:rPr>
              <a:t>              -Ulusal veya uluslararası indekslere giren yayın sayıları</a:t>
            </a:r>
          </a:p>
          <a:p>
            <a:pPr marL="0" indent="0" algn="just">
              <a:lnSpc>
                <a:spcPct val="100000"/>
              </a:lnSpc>
              <a:spcBef>
                <a:spcPts val="600"/>
              </a:spcBef>
              <a:buNone/>
            </a:pPr>
            <a:r>
              <a:rPr lang="tr-TR" sz="1700" b="1" dirty="0">
                <a:solidFill>
                  <a:schemeClr val="bg1"/>
                </a:solidFill>
                <a:latin typeface="Calibri" panose="020F0502020204030204" pitchFamily="34" charset="0"/>
                <a:cs typeface="Calibri" panose="020F0502020204030204" pitchFamily="34" charset="0"/>
              </a:rPr>
              <a:t>              -Eğitim faaliyetleri tablosu</a:t>
            </a:r>
          </a:p>
          <a:p>
            <a:pPr marL="0" indent="0" algn="just">
              <a:lnSpc>
                <a:spcPct val="100000"/>
              </a:lnSpc>
              <a:spcBef>
                <a:spcPts val="600"/>
              </a:spcBef>
              <a:buNone/>
            </a:pPr>
            <a:r>
              <a:rPr lang="tr-TR" sz="1700" b="1" dirty="0">
                <a:solidFill>
                  <a:srgbClr val="C00000"/>
                </a:solidFill>
                <a:latin typeface="Calibri" panose="020F0502020204030204" pitchFamily="34" charset="0"/>
                <a:cs typeface="Calibri" panose="020F0502020204030204" pitchFamily="34" charset="0"/>
              </a:rPr>
              <a:t>6)</a:t>
            </a:r>
            <a:r>
              <a:rPr lang="tr-TR" sz="1700" b="1" dirty="0">
                <a:solidFill>
                  <a:schemeClr val="bg1"/>
                </a:solidFill>
                <a:latin typeface="Calibri" panose="020F0502020204030204" pitchFamily="34" charset="0"/>
                <a:cs typeface="Calibri" panose="020F0502020204030204" pitchFamily="34" charset="0"/>
              </a:rPr>
              <a:t> Birim faaliyet raporlarında üstünlükler ve zayıflıklar çelişkili olabiliyor. </a:t>
            </a:r>
          </a:p>
          <a:p>
            <a:pPr marL="0" indent="0">
              <a:buNone/>
            </a:pPr>
            <a:endParaRPr lang="tr-TR" sz="1600" dirty="0">
              <a:solidFill>
                <a:schemeClr val="bg1"/>
              </a:solidFill>
              <a:latin typeface="Calibri" panose="020F0502020204030204" pitchFamily="34" charset="0"/>
              <a:cs typeface="Calibri" panose="020F0502020204030204" pitchFamily="34" charset="0"/>
            </a:endParaRPr>
          </a:p>
        </p:txBody>
      </p:sp>
      <p:sp>
        <p:nvSpPr>
          <p:cNvPr id="4" name="Başlık 1">
            <a:extLst>
              <a:ext uri="{FF2B5EF4-FFF2-40B4-BE49-F238E27FC236}">
                <a16:creationId xmlns:a16="http://schemas.microsoft.com/office/drawing/2014/main" id="{4BE23E1A-964B-4E76-A340-7823615808EB}"/>
              </a:ext>
            </a:extLst>
          </p:cNvPr>
          <p:cNvSpPr txBox="1">
            <a:spLocks noGrp="1"/>
          </p:cNvSpPr>
          <p:nvPr>
            <p:ph type="title"/>
          </p:nvPr>
        </p:nvSpPr>
        <p:spPr>
          <a:xfrm>
            <a:off x="1141412" y="119118"/>
            <a:ext cx="10080000" cy="575076"/>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i="0" dirty="0">
                <a:solidFill>
                  <a:srgbClr val="FF0000"/>
                </a:solidFill>
                <a:effectLst/>
                <a:latin typeface="+mj-lt"/>
              </a:rPr>
              <a:t>İdare faaliyet raporunun konsolide çalışmasında karşılaşılan sorunlar</a:t>
            </a:r>
            <a:endParaRPr lang="tr-TR" sz="3200" b="1" dirty="0">
              <a:solidFill>
                <a:srgbClr val="FF0000"/>
              </a:solidFill>
              <a:latin typeface="+mj-lt"/>
              <a:ea typeface="+mj-ea"/>
              <a:cs typeface="+mj-cs"/>
            </a:endParaRPr>
          </a:p>
        </p:txBody>
      </p:sp>
    </p:spTree>
    <p:extLst>
      <p:ext uri="{BB962C8B-B14F-4D97-AF65-F5344CB8AC3E}">
        <p14:creationId xmlns:p14="http://schemas.microsoft.com/office/powerpoint/2010/main" val="200461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6605D-EAD1-4C68-B69D-0395EA8EBBFE}"/>
              </a:ext>
            </a:extLst>
          </p:cNvPr>
          <p:cNvSpPr>
            <a:spLocks noGrp="1"/>
          </p:cNvSpPr>
          <p:nvPr>
            <p:ph type="title"/>
          </p:nvPr>
        </p:nvSpPr>
        <p:spPr>
          <a:xfrm>
            <a:off x="1471351" y="324366"/>
            <a:ext cx="9905998" cy="343015"/>
          </a:xfrm>
        </p:spPr>
        <p:txBody>
          <a:bodyPr>
            <a:noAutofit/>
          </a:bodyPr>
          <a:lstStyle/>
          <a:p>
            <a:r>
              <a:rPr lang="tr-TR" sz="1600" dirty="0"/>
              <a:t>Bolu Abant İzzet </a:t>
            </a:r>
            <a:r>
              <a:rPr lang="tr-TR" sz="1000" dirty="0"/>
              <a:t>Baysal</a:t>
            </a:r>
            <a:r>
              <a:rPr lang="tr-TR" sz="1600" dirty="0"/>
              <a:t> Üniversitesi 2019 Yılı İdare Faaliyet Raporu</a:t>
            </a:r>
          </a:p>
        </p:txBody>
      </p:sp>
      <p:sp>
        <p:nvSpPr>
          <p:cNvPr id="11" name="Başlık 1">
            <a:extLst>
              <a:ext uri="{FF2B5EF4-FFF2-40B4-BE49-F238E27FC236}">
                <a16:creationId xmlns:a16="http://schemas.microsoft.com/office/drawing/2014/main" id="{2D7E28BE-D6A3-4466-AFB8-64222D1E67E3}"/>
              </a:ext>
            </a:extLst>
          </p:cNvPr>
          <p:cNvSpPr txBox="1">
            <a:spLocks/>
          </p:cNvSpPr>
          <p:nvPr/>
        </p:nvSpPr>
        <p:spPr>
          <a:xfrm>
            <a:off x="1054408" y="330713"/>
            <a:ext cx="10163511" cy="397769"/>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Fiziksel yapı ile ilgili tablolar - 1</a:t>
            </a:r>
            <a:endParaRPr lang="tr-TR" sz="3200" b="1" dirty="0">
              <a:solidFill>
                <a:srgbClr val="FF0000"/>
              </a:solidFill>
              <a:latin typeface="+mj-lt"/>
              <a:ea typeface="+mj-ea"/>
              <a:cs typeface="+mj-cs"/>
            </a:endParaRPr>
          </a:p>
        </p:txBody>
      </p:sp>
      <p:sp>
        <p:nvSpPr>
          <p:cNvPr id="22" name="İçerik Yer Tutucusu 21">
            <a:extLst>
              <a:ext uri="{FF2B5EF4-FFF2-40B4-BE49-F238E27FC236}">
                <a16:creationId xmlns:a16="http://schemas.microsoft.com/office/drawing/2014/main" id="{E8D5810F-17C7-4432-96F4-8E6016D7DAAD}"/>
              </a:ext>
            </a:extLst>
          </p:cNvPr>
          <p:cNvSpPr>
            <a:spLocks noGrp="1"/>
          </p:cNvSpPr>
          <p:nvPr>
            <p:ph idx="1"/>
          </p:nvPr>
        </p:nvSpPr>
        <p:spPr>
          <a:xfrm>
            <a:off x="1141412" y="728482"/>
            <a:ext cx="9905999" cy="5062719"/>
          </a:xfrm>
        </p:spPr>
        <p:txBody>
          <a:bodyPr/>
          <a:lstStyle/>
          <a:p>
            <a:pPr marL="0" indent="0">
              <a:buNone/>
            </a:pPr>
            <a:endParaRPr lang="tr-TR" dirty="0"/>
          </a:p>
          <a:p>
            <a:endParaRPr lang="tr-TR" dirty="0"/>
          </a:p>
        </p:txBody>
      </p:sp>
      <p:graphicFrame>
        <p:nvGraphicFramePr>
          <p:cNvPr id="23" name="Tablo 22">
            <a:extLst>
              <a:ext uri="{FF2B5EF4-FFF2-40B4-BE49-F238E27FC236}">
                <a16:creationId xmlns:a16="http://schemas.microsoft.com/office/drawing/2014/main" id="{14DD0E7E-BD89-4929-A553-A305698CC9E8}"/>
              </a:ext>
            </a:extLst>
          </p:cNvPr>
          <p:cNvGraphicFramePr>
            <a:graphicFrameLocks noGrp="1"/>
          </p:cNvGraphicFramePr>
          <p:nvPr>
            <p:extLst>
              <p:ext uri="{D42A27DB-BD31-4B8C-83A1-F6EECF244321}">
                <p14:modId xmlns:p14="http://schemas.microsoft.com/office/powerpoint/2010/main" val="593535908"/>
              </p:ext>
            </p:extLst>
          </p:nvPr>
        </p:nvGraphicFramePr>
        <p:xfrm>
          <a:off x="2267213" y="976783"/>
          <a:ext cx="7974394" cy="2673798"/>
        </p:xfrm>
        <a:graphic>
          <a:graphicData uri="http://schemas.openxmlformats.org/drawingml/2006/table">
            <a:tbl>
              <a:tblPr firstRow="1" firstCol="1" bandRow="1">
                <a:tableStyleId>{7DF18680-E054-41AD-8BC1-D1AEF772440D}</a:tableStyleId>
              </a:tblPr>
              <a:tblGrid>
                <a:gridCol w="1274348">
                  <a:extLst>
                    <a:ext uri="{9D8B030D-6E8A-4147-A177-3AD203B41FA5}">
                      <a16:colId xmlns:a16="http://schemas.microsoft.com/office/drawing/2014/main" val="51957085"/>
                    </a:ext>
                  </a:extLst>
                </a:gridCol>
                <a:gridCol w="547753">
                  <a:extLst>
                    <a:ext uri="{9D8B030D-6E8A-4147-A177-3AD203B41FA5}">
                      <a16:colId xmlns:a16="http://schemas.microsoft.com/office/drawing/2014/main" val="1437151794"/>
                    </a:ext>
                  </a:extLst>
                </a:gridCol>
                <a:gridCol w="505419">
                  <a:extLst>
                    <a:ext uri="{9D8B030D-6E8A-4147-A177-3AD203B41FA5}">
                      <a16:colId xmlns:a16="http://schemas.microsoft.com/office/drawing/2014/main" val="3544588509"/>
                    </a:ext>
                  </a:extLst>
                </a:gridCol>
                <a:gridCol w="735234">
                  <a:extLst>
                    <a:ext uri="{9D8B030D-6E8A-4147-A177-3AD203B41FA5}">
                      <a16:colId xmlns:a16="http://schemas.microsoft.com/office/drawing/2014/main" val="3653089006"/>
                    </a:ext>
                  </a:extLst>
                </a:gridCol>
                <a:gridCol w="1092051">
                  <a:extLst>
                    <a:ext uri="{9D8B030D-6E8A-4147-A177-3AD203B41FA5}">
                      <a16:colId xmlns:a16="http://schemas.microsoft.com/office/drawing/2014/main" val="2973638966"/>
                    </a:ext>
                  </a:extLst>
                </a:gridCol>
                <a:gridCol w="1092051">
                  <a:extLst>
                    <a:ext uri="{9D8B030D-6E8A-4147-A177-3AD203B41FA5}">
                      <a16:colId xmlns:a16="http://schemas.microsoft.com/office/drawing/2014/main" val="2259987819"/>
                    </a:ext>
                  </a:extLst>
                </a:gridCol>
                <a:gridCol w="605640">
                  <a:extLst>
                    <a:ext uri="{9D8B030D-6E8A-4147-A177-3AD203B41FA5}">
                      <a16:colId xmlns:a16="http://schemas.microsoft.com/office/drawing/2014/main" val="3282792333"/>
                    </a:ext>
                  </a:extLst>
                </a:gridCol>
                <a:gridCol w="1060949">
                  <a:extLst>
                    <a:ext uri="{9D8B030D-6E8A-4147-A177-3AD203B41FA5}">
                      <a16:colId xmlns:a16="http://schemas.microsoft.com/office/drawing/2014/main" val="449155837"/>
                    </a:ext>
                  </a:extLst>
                </a:gridCol>
                <a:gridCol w="1060949">
                  <a:extLst>
                    <a:ext uri="{9D8B030D-6E8A-4147-A177-3AD203B41FA5}">
                      <a16:colId xmlns:a16="http://schemas.microsoft.com/office/drawing/2014/main" val="2443408608"/>
                    </a:ext>
                  </a:extLst>
                </a:gridCol>
              </a:tblGrid>
              <a:tr h="373506">
                <a:tc gridSpan="9">
                  <a:txBody>
                    <a:bodyPr/>
                    <a:lstStyle/>
                    <a:p>
                      <a:pPr algn="ctr">
                        <a:lnSpc>
                          <a:spcPct val="115000"/>
                        </a:lnSpc>
                        <a:spcAft>
                          <a:spcPts val="0"/>
                        </a:spcAft>
                      </a:pPr>
                      <a:r>
                        <a:rPr lang="tr-TR" sz="1400" dirty="0">
                          <a:solidFill>
                            <a:schemeClr val="bg1"/>
                          </a:solidFill>
                          <a:effectLst/>
                          <a:latin typeface="Calibri" panose="020F0502020204030204" pitchFamily="34" charset="0"/>
                          <a:cs typeface="Calibri" panose="020F0502020204030204" pitchFamily="34" charset="0"/>
                        </a:rPr>
                        <a:t>Eğitim Alanları</a:t>
                      </a:r>
                      <a:endParaRPr lang="tr-TR"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43580238"/>
                  </a:ext>
                </a:extLst>
              </a:tr>
              <a:tr h="255588">
                <a:tc row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Eğitim Alanı (Kapasite)</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rowSpan="2">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Amfi</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rowSpan="2">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Sınıf</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rowSpan="2">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Atölye</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gridSpan="3">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Laboratuvarlar</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Toplam Sayı</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rowSpan="2">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Toplam Alan (m2)</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61450696"/>
                  </a:ext>
                </a:extLst>
              </a:tr>
              <a:tr h="2555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Bilgisayar</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Araştırma</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Diğer</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258690574"/>
                  </a:ext>
                </a:extLst>
              </a:tr>
              <a:tr h="255588">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0-50</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64826384"/>
                  </a:ext>
                </a:extLst>
              </a:tr>
              <a:tr h="255588">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51-75</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87319702"/>
                  </a:ext>
                </a:extLst>
              </a:tr>
              <a:tr h="255588">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76-100</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18440826"/>
                  </a:ext>
                </a:extLst>
              </a:tr>
              <a:tr h="255588">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101-150</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10318356"/>
                  </a:ext>
                </a:extLst>
              </a:tr>
              <a:tr h="255588">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151-250</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1346278"/>
                  </a:ext>
                </a:extLst>
              </a:tr>
              <a:tr h="255588">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251+</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98451595"/>
                  </a:ext>
                </a:extLst>
              </a:tr>
              <a:tr h="255588">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TOPLAM</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6951907"/>
                  </a:ext>
                </a:extLst>
              </a:tr>
            </a:tbl>
          </a:graphicData>
        </a:graphic>
      </p:graphicFrame>
      <p:graphicFrame>
        <p:nvGraphicFramePr>
          <p:cNvPr id="24" name="Tablo 23">
            <a:extLst>
              <a:ext uri="{FF2B5EF4-FFF2-40B4-BE49-F238E27FC236}">
                <a16:creationId xmlns:a16="http://schemas.microsoft.com/office/drawing/2014/main" id="{B4EA5053-F40C-4EB8-A611-59F8B31AE2C5}"/>
              </a:ext>
            </a:extLst>
          </p:cNvPr>
          <p:cNvGraphicFramePr>
            <a:graphicFrameLocks noGrp="1"/>
          </p:cNvGraphicFramePr>
          <p:nvPr>
            <p:extLst>
              <p:ext uri="{D42A27DB-BD31-4B8C-83A1-F6EECF244321}">
                <p14:modId xmlns:p14="http://schemas.microsoft.com/office/powerpoint/2010/main" val="176903351"/>
              </p:ext>
            </p:extLst>
          </p:nvPr>
        </p:nvGraphicFramePr>
        <p:xfrm>
          <a:off x="2279079" y="4021084"/>
          <a:ext cx="7962528" cy="1487980"/>
        </p:xfrm>
        <a:graphic>
          <a:graphicData uri="http://schemas.openxmlformats.org/drawingml/2006/table">
            <a:tbl>
              <a:tblPr firstRow="1" firstCol="1" bandRow="1">
                <a:tableStyleId>{7DF18680-E054-41AD-8BC1-D1AEF772440D}</a:tableStyleId>
              </a:tblPr>
              <a:tblGrid>
                <a:gridCol w="383882">
                  <a:extLst>
                    <a:ext uri="{9D8B030D-6E8A-4147-A177-3AD203B41FA5}">
                      <a16:colId xmlns:a16="http://schemas.microsoft.com/office/drawing/2014/main" val="451936820"/>
                    </a:ext>
                  </a:extLst>
                </a:gridCol>
                <a:gridCol w="770797">
                  <a:extLst>
                    <a:ext uri="{9D8B030D-6E8A-4147-A177-3AD203B41FA5}">
                      <a16:colId xmlns:a16="http://schemas.microsoft.com/office/drawing/2014/main" val="3596035776"/>
                    </a:ext>
                  </a:extLst>
                </a:gridCol>
                <a:gridCol w="470756">
                  <a:extLst>
                    <a:ext uri="{9D8B030D-6E8A-4147-A177-3AD203B41FA5}">
                      <a16:colId xmlns:a16="http://schemas.microsoft.com/office/drawing/2014/main" val="2283846972"/>
                    </a:ext>
                  </a:extLst>
                </a:gridCol>
                <a:gridCol w="769936">
                  <a:extLst>
                    <a:ext uri="{9D8B030D-6E8A-4147-A177-3AD203B41FA5}">
                      <a16:colId xmlns:a16="http://schemas.microsoft.com/office/drawing/2014/main" val="3292276449"/>
                    </a:ext>
                  </a:extLst>
                </a:gridCol>
                <a:gridCol w="395745">
                  <a:extLst>
                    <a:ext uri="{9D8B030D-6E8A-4147-A177-3AD203B41FA5}">
                      <a16:colId xmlns:a16="http://schemas.microsoft.com/office/drawing/2014/main" val="1796846876"/>
                    </a:ext>
                  </a:extLst>
                </a:gridCol>
                <a:gridCol w="770797">
                  <a:extLst>
                    <a:ext uri="{9D8B030D-6E8A-4147-A177-3AD203B41FA5}">
                      <a16:colId xmlns:a16="http://schemas.microsoft.com/office/drawing/2014/main" val="484537047"/>
                    </a:ext>
                  </a:extLst>
                </a:gridCol>
                <a:gridCol w="395745">
                  <a:extLst>
                    <a:ext uri="{9D8B030D-6E8A-4147-A177-3AD203B41FA5}">
                      <a16:colId xmlns:a16="http://schemas.microsoft.com/office/drawing/2014/main" val="3470581347"/>
                    </a:ext>
                  </a:extLst>
                </a:gridCol>
                <a:gridCol w="769936">
                  <a:extLst>
                    <a:ext uri="{9D8B030D-6E8A-4147-A177-3AD203B41FA5}">
                      <a16:colId xmlns:a16="http://schemas.microsoft.com/office/drawing/2014/main" val="3411376227"/>
                    </a:ext>
                  </a:extLst>
                </a:gridCol>
                <a:gridCol w="901850">
                  <a:extLst>
                    <a:ext uri="{9D8B030D-6E8A-4147-A177-3AD203B41FA5}">
                      <a16:colId xmlns:a16="http://schemas.microsoft.com/office/drawing/2014/main" val="4062328650"/>
                    </a:ext>
                  </a:extLst>
                </a:gridCol>
                <a:gridCol w="395745">
                  <a:extLst>
                    <a:ext uri="{9D8B030D-6E8A-4147-A177-3AD203B41FA5}">
                      <a16:colId xmlns:a16="http://schemas.microsoft.com/office/drawing/2014/main" val="344878376"/>
                    </a:ext>
                  </a:extLst>
                </a:gridCol>
                <a:gridCol w="770797">
                  <a:extLst>
                    <a:ext uri="{9D8B030D-6E8A-4147-A177-3AD203B41FA5}">
                      <a16:colId xmlns:a16="http://schemas.microsoft.com/office/drawing/2014/main" val="1251477755"/>
                    </a:ext>
                  </a:extLst>
                </a:gridCol>
                <a:gridCol w="395745">
                  <a:extLst>
                    <a:ext uri="{9D8B030D-6E8A-4147-A177-3AD203B41FA5}">
                      <a16:colId xmlns:a16="http://schemas.microsoft.com/office/drawing/2014/main" val="3210445821"/>
                    </a:ext>
                  </a:extLst>
                </a:gridCol>
                <a:gridCol w="770797">
                  <a:extLst>
                    <a:ext uri="{9D8B030D-6E8A-4147-A177-3AD203B41FA5}">
                      <a16:colId xmlns:a16="http://schemas.microsoft.com/office/drawing/2014/main" val="2653391820"/>
                    </a:ext>
                  </a:extLst>
                </a:gridCol>
              </a:tblGrid>
              <a:tr h="356685">
                <a:tc gridSpan="13">
                  <a:txBody>
                    <a:bodyPr/>
                    <a:lstStyle/>
                    <a:p>
                      <a:pPr algn="ctr">
                        <a:lnSpc>
                          <a:spcPct val="115000"/>
                        </a:lnSpc>
                        <a:spcAft>
                          <a:spcPts val="0"/>
                        </a:spcAft>
                      </a:pPr>
                      <a:r>
                        <a:rPr lang="tr-TR" sz="1400" dirty="0">
                          <a:solidFill>
                            <a:schemeClr val="bg1"/>
                          </a:solidFill>
                          <a:effectLst/>
                          <a:latin typeface="Calibri" panose="020F0502020204030204" pitchFamily="34" charset="0"/>
                          <a:cs typeface="Calibri" panose="020F0502020204030204" pitchFamily="34" charset="0"/>
                        </a:rPr>
                        <a:t>Hizmet Alanları</a:t>
                      </a:r>
                      <a:endParaRPr lang="tr-TR"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4247555"/>
                  </a:ext>
                </a:extLst>
              </a:tr>
              <a:tr h="356685">
                <a:tc gridSpan="2">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Makam Odası</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hMerge="1">
                  <a:txBody>
                    <a:bodyPr/>
                    <a:lstStyle/>
                    <a:p>
                      <a:endParaRPr lang="tr-TR"/>
                    </a:p>
                  </a:txBody>
                  <a:tcPr/>
                </a:tc>
                <a:tc gridSpan="2">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Akademik Ofis </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hMerge="1">
                  <a:txBody>
                    <a:bodyPr/>
                    <a:lstStyle/>
                    <a:p>
                      <a:endParaRPr lang="tr-TR"/>
                    </a:p>
                  </a:txBody>
                  <a:tcPr/>
                </a:tc>
                <a:tc gridSpan="2">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İdari Ofis </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3">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Toplantı Odası</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Depo</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Arşiv</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946923711"/>
                  </a:ext>
                </a:extLst>
              </a:tr>
              <a:tr h="454727">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Sayı</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Alan (m2)</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Sayı</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Alan (m2)</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Sayı</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Alan (m2)</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Sayı</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Alan (m2)</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Kapasite (Kişi)</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Sayı</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Alan (m2)</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Sayı</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Alan (m2)</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5107885"/>
                  </a:ext>
                </a:extLst>
              </a:tr>
              <a:tr h="319883">
                <a:tc>
                  <a:txBody>
                    <a:bodyPr/>
                    <a:lstStyle/>
                    <a:p>
                      <a:pP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effectLst/>
                          <a:latin typeface="Calibri" panose="020F0502020204030204" pitchFamily="34" charset="0"/>
                          <a:cs typeface="Calibri" panose="020F0502020204030204" pitchFamily="34" charset="0"/>
                        </a:rPr>
                        <a:t> </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effectLst/>
                          <a:latin typeface="Calibri" panose="020F0502020204030204" pitchFamily="34" charset="0"/>
                          <a:cs typeface="Calibri" panose="020F0502020204030204" pitchFamily="34" charset="0"/>
                        </a:rPr>
                        <a:t> </a:t>
                      </a:r>
                      <a:endParaRPr lang="tr-TR" sz="12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54086341"/>
                  </a:ext>
                </a:extLst>
              </a:tr>
            </a:tbl>
          </a:graphicData>
        </a:graphic>
      </p:graphicFrame>
    </p:spTree>
    <p:extLst>
      <p:ext uri="{BB962C8B-B14F-4D97-AF65-F5344CB8AC3E}">
        <p14:creationId xmlns:p14="http://schemas.microsoft.com/office/powerpoint/2010/main" val="750129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6605D-EAD1-4C68-B69D-0395EA8EBBFE}"/>
              </a:ext>
            </a:extLst>
          </p:cNvPr>
          <p:cNvSpPr>
            <a:spLocks noGrp="1"/>
          </p:cNvSpPr>
          <p:nvPr>
            <p:ph type="title"/>
          </p:nvPr>
        </p:nvSpPr>
        <p:spPr>
          <a:xfrm>
            <a:off x="1471351" y="324366"/>
            <a:ext cx="9905998" cy="343015"/>
          </a:xfrm>
        </p:spPr>
        <p:txBody>
          <a:bodyPr>
            <a:noAutofit/>
          </a:bodyPr>
          <a:lstStyle/>
          <a:p>
            <a:r>
              <a:rPr lang="tr-TR" sz="1600" dirty="0"/>
              <a:t>Bolu Abant İzzet </a:t>
            </a:r>
            <a:r>
              <a:rPr lang="tr-TR" sz="1000" dirty="0"/>
              <a:t>Baysal</a:t>
            </a:r>
            <a:r>
              <a:rPr lang="tr-TR" sz="1600" dirty="0"/>
              <a:t> Üniversitesi 2019 Yılı İdare Faaliyet Raporu</a:t>
            </a:r>
          </a:p>
        </p:txBody>
      </p:sp>
      <p:sp>
        <p:nvSpPr>
          <p:cNvPr id="11" name="Başlık 1">
            <a:extLst>
              <a:ext uri="{FF2B5EF4-FFF2-40B4-BE49-F238E27FC236}">
                <a16:creationId xmlns:a16="http://schemas.microsoft.com/office/drawing/2014/main" id="{2D7E28BE-D6A3-4466-AFB8-64222D1E67E3}"/>
              </a:ext>
            </a:extLst>
          </p:cNvPr>
          <p:cNvSpPr txBox="1">
            <a:spLocks/>
          </p:cNvSpPr>
          <p:nvPr/>
        </p:nvSpPr>
        <p:spPr>
          <a:xfrm>
            <a:off x="1054408" y="330713"/>
            <a:ext cx="10163511" cy="397769"/>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Fiziksel yapı ile ilgili tablolar - 2</a:t>
            </a:r>
            <a:endParaRPr lang="tr-TR" sz="3200" b="1" dirty="0">
              <a:solidFill>
                <a:srgbClr val="FF0000"/>
              </a:solidFill>
              <a:latin typeface="+mj-lt"/>
              <a:ea typeface="+mj-ea"/>
              <a:cs typeface="+mj-cs"/>
            </a:endParaRPr>
          </a:p>
        </p:txBody>
      </p:sp>
      <p:sp>
        <p:nvSpPr>
          <p:cNvPr id="22" name="İçerik Yer Tutucusu 21">
            <a:extLst>
              <a:ext uri="{FF2B5EF4-FFF2-40B4-BE49-F238E27FC236}">
                <a16:creationId xmlns:a16="http://schemas.microsoft.com/office/drawing/2014/main" id="{E8D5810F-17C7-4432-96F4-8E6016D7DAAD}"/>
              </a:ext>
            </a:extLst>
          </p:cNvPr>
          <p:cNvSpPr>
            <a:spLocks noGrp="1"/>
          </p:cNvSpPr>
          <p:nvPr>
            <p:ph idx="1"/>
          </p:nvPr>
        </p:nvSpPr>
        <p:spPr>
          <a:xfrm>
            <a:off x="1141412" y="728482"/>
            <a:ext cx="9905999" cy="5062719"/>
          </a:xfrm>
        </p:spPr>
        <p:txBody>
          <a:bodyPr/>
          <a:lstStyle/>
          <a:p>
            <a:pPr marL="0" lvl="0" indent="0">
              <a:lnSpc>
                <a:spcPct val="100000"/>
              </a:lnSpc>
              <a:spcBef>
                <a:spcPts val="0"/>
              </a:spcBef>
              <a:buSzTx/>
              <a:buNone/>
              <a:defRPr/>
            </a:pPr>
            <a:r>
              <a:rPr lang="tr-TR" sz="1800" b="1" dirty="0">
                <a:solidFill>
                  <a:schemeClr val="bg1"/>
                </a:solidFill>
                <a:latin typeface="Calibri" panose="020F0502020204030204" pitchFamily="34" charset="0"/>
                <a:cs typeface="Calibri" panose="020F0502020204030204" pitchFamily="34" charset="0"/>
              </a:rPr>
              <a:t>Sosyal Alanlar</a:t>
            </a:r>
            <a:endParaRPr lang="tr-TR" sz="1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tr-TR" sz="2800" dirty="0"/>
          </a:p>
          <a:p>
            <a:pPr marL="0" indent="0">
              <a:buNone/>
            </a:pPr>
            <a:endParaRPr lang="tr-TR" dirty="0"/>
          </a:p>
          <a:p>
            <a:endParaRPr lang="tr-TR" dirty="0"/>
          </a:p>
          <a:p>
            <a:endParaRPr lang="tr-TR" dirty="0"/>
          </a:p>
          <a:p>
            <a:endParaRPr lang="tr-TR" dirty="0"/>
          </a:p>
        </p:txBody>
      </p:sp>
      <p:graphicFrame>
        <p:nvGraphicFramePr>
          <p:cNvPr id="24" name="Tablo 23">
            <a:extLst>
              <a:ext uri="{FF2B5EF4-FFF2-40B4-BE49-F238E27FC236}">
                <a16:creationId xmlns:a16="http://schemas.microsoft.com/office/drawing/2014/main" id="{B4EA5053-F40C-4EB8-A611-59F8B31AE2C5}"/>
              </a:ext>
            </a:extLst>
          </p:cNvPr>
          <p:cNvGraphicFramePr>
            <a:graphicFrameLocks noGrp="1"/>
          </p:cNvGraphicFramePr>
          <p:nvPr>
            <p:extLst>
              <p:ext uri="{D42A27DB-BD31-4B8C-83A1-F6EECF244321}">
                <p14:modId xmlns:p14="http://schemas.microsoft.com/office/powerpoint/2010/main" val="3324145932"/>
              </p:ext>
            </p:extLst>
          </p:nvPr>
        </p:nvGraphicFramePr>
        <p:xfrm>
          <a:off x="2248406" y="1152495"/>
          <a:ext cx="7163162" cy="1013729"/>
        </p:xfrm>
        <a:graphic>
          <a:graphicData uri="http://schemas.openxmlformats.org/drawingml/2006/table">
            <a:tbl>
              <a:tblPr firstRow="1" firstCol="1" bandRow="1">
                <a:tableStyleId>{7DF18680-E054-41AD-8BC1-D1AEF772440D}</a:tableStyleId>
              </a:tblPr>
              <a:tblGrid>
                <a:gridCol w="1093388">
                  <a:extLst>
                    <a:ext uri="{9D8B030D-6E8A-4147-A177-3AD203B41FA5}">
                      <a16:colId xmlns:a16="http://schemas.microsoft.com/office/drawing/2014/main" val="3470581347"/>
                    </a:ext>
                  </a:extLst>
                </a:gridCol>
                <a:gridCol w="2420061">
                  <a:extLst>
                    <a:ext uri="{9D8B030D-6E8A-4147-A177-3AD203B41FA5}">
                      <a16:colId xmlns:a16="http://schemas.microsoft.com/office/drawing/2014/main" val="3411376227"/>
                    </a:ext>
                  </a:extLst>
                </a:gridCol>
                <a:gridCol w="3649713">
                  <a:extLst>
                    <a:ext uri="{9D8B030D-6E8A-4147-A177-3AD203B41FA5}">
                      <a16:colId xmlns:a16="http://schemas.microsoft.com/office/drawing/2014/main" val="4062328650"/>
                    </a:ext>
                  </a:extLst>
                </a:gridCol>
              </a:tblGrid>
              <a:tr h="361584">
                <a:tc gridSpan="3">
                  <a:txBody>
                    <a:bodyPr/>
                    <a:lstStyle/>
                    <a:p>
                      <a:pPr algn="ctr">
                        <a:lnSpc>
                          <a:spcPct val="115000"/>
                        </a:lnSpc>
                        <a:spcAft>
                          <a:spcPts val="0"/>
                        </a:spcAft>
                      </a:pPr>
                      <a:r>
                        <a:rPr lang="tr-TR" sz="1400" dirty="0">
                          <a:solidFill>
                            <a:schemeClr val="bg1"/>
                          </a:solidFill>
                          <a:effectLst/>
                          <a:latin typeface="Calibri" panose="020F0502020204030204" pitchFamily="34" charset="0"/>
                          <a:cs typeface="Calibri" panose="020F0502020204030204" pitchFamily="34" charset="0"/>
                        </a:rPr>
                        <a:t>Kantin/Kafeterya</a:t>
                      </a:r>
                      <a:endParaRPr lang="tr-TR"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46923711"/>
                  </a:ext>
                </a:extLst>
              </a:tr>
              <a:tr h="400065">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Sayı</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D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Alan (m2)</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Oturma Alanına Sahipse </a:t>
                      </a:r>
                    </a:p>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Kapasite (Kişi)</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5107885"/>
                  </a:ext>
                </a:extLst>
              </a:tr>
              <a:tr h="243840">
                <a:tc>
                  <a:txBody>
                    <a:bodyPr/>
                    <a:lstStyle/>
                    <a:p>
                      <a:pPr>
                        <a:lnSpc>
                          <a:spcPct val="115000"/>
                        </a:lnSpc>
                        <a:spcAft>
                          <a:spcPts val="0"/>
                        </a:spcAft>
                      </a:pPr>
                      <a:r>
                        <a:rPr lang="tr-TR" sz="1100" dirty="0">
                          <a:effectLst/>
                          <a:latin typeface="Calibri" panose="020F0502020204030204" pitchFamily="34" charset="0"/>
                          <a:cs typeface="Calibri" panose="020F0502020204030204" pitchFamily="34" charset="0"/>
                        </a:rPr>
                        <a:t> </a:t>
                      </a:r>
                      <a:endParaRPr lang="tr-TR" sz="1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nSpc>
                          <a:spcPct val="115000"/>
                        </a:lnSpc>
                        <a:spcAft>
                          <a:spcPts val="0"/>
                        </a:spcAft>
                      </a:pPr>
                      <a:r>
                        <a:rPr lang="tr-TR" sz="1100" dirty="0">
                          <a:effectLst/>
                          <a:latin typeface="Calibri" panose="020F0502020204030204" pitchFamily="34" charset="0"/>
                          <a:cs typeface="Calibri" panose="020F0502020204030204" pitchFamily="34" charset="0"/>
                        </a:rPr>
                        <a:t> </a:t>
                      </a:r>
                      <a:endParaRPr lang="tr-TR" sz="1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nSpc>
                          <a:spcPct val="115000"/>
                        </a:lnSpc>
                        <a:spcAft>
                          <a:spcPts val="0"/>
                        </a:spcAft>
                      </a:pPr>
                      <a:r>
                        <a:rPr lang="tr-TR" sz="1100" dirty="0">
                          <a:effectLst/>
                          <a:latin typeface="Calibri" panose="020F0502020204030204" pitchFamily="34" charset="0"/>
                          <a:cs typeface="Calibri" panose="020F0502020204030204" pitchFamily="34" charset="0"/>
                        </a:rPr>
                        <a:t> </a:t>
                      </a:r>
                      <a:endParaRPr lang="tr-TR" sz="11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54086341"/>
                  </a:ext>
                </a:extLst>
              </a:tr>
            </a:tbl>
          </a:graphicData>
        </a:graphic>
      </p:graphicFrame>
      <p:graphicFrame>
        <p:nvGraphicFramePr>
          <p:cNvPr id="6" name="Tablo 5">
            <a:extLst>
              <a:ext uri="{FF2B5EF4-FFF2-40B4-BE49-F238E27FC236}">
                <a16:creationId xmlns:a16="http://schemas.microsoft.com/office/drawing/2014/main" id="{5166751D-39B0-42BE-B1C8-10D6E3C29F5C}"/>
              </a:ext>
            </a:extLst>
          </p:cNvPr>
          <p:cNvGraphicFramePr>
            <a:graphicFrameLocks noGrp="1"/>
          </p:cNvGraphicFramePr>
          <p:nvPr>
            <p:extLst>
              <p:ext uri="{D42A27DB-BD31-4B8C-83A1-F6EECF244321}">
                <p14:modId xmlns:p14="http://schemas.microsoft.com/office/powerpoint/2010/main" val="2097155955"/>
              </p:ext>
            </p:extLst>
          </p:nvPr>
        </p:nvGraphicFramePr>
        <p:xfrm>
          <a:off x="2248403" y="2294738"/>
          <a:ext cx="7163161" cy="1011677"/>
        </p:xfrm>
        <a:graphic>
          <a:graphicData uri="http://schemas.openxmlformats.org/drawingml/2006/table">
            <a:tbl>
              <a:tblPr firstRow="1" firstCol="1" bandRow="1">
                <a:tableStyleId>{7DF18680-E054-41AD-8BC1-D1AEF772440D}</a:tableStyleId>
              </a:tblPr>
              <a:tblGrid>
                <a:gridCol w="3184559">
                  <a:extLst>
                    <a:ext uri="{9D8B030D-6E8A-4147-A177-3AD203B41FA5}">
                      <a16:colId xmlns:a16="http://schemas.microsoft.com/office/drawing/2014/main" val="1054034046"/>
                    </a:ext>
                  </a:extLst>
                </a:gridCol>
                <a:gridCol w="1982311">
                  <a:extLst>
                    <a:ext uri="{9D8B030D-6E8A-4147-A177-3AD203B41FA5}">
                      <a16:colId xmlns:a16="http://schemas.microsoft.com/office/drawing/2014/main" val="640033061"/>
                    </a:ext>
                  </a:extLst>
                </a:gridCol>
                <a:gridCol w="1996291">
                  <a:extLst>
                    <a:ext uri="{9D8B030D-6E8A-4147-A177-3AD203B41FA5}">
                      <a16:colId xmlns:a16="http://schemas.microsoft.com/office/drawing/2014/main" val="1702915551"/>
                    </a:ext>
                  </a:extLst>
                </a:gridCol>
              </a:tblGrid>
              <a:tr h="324607">
                <a:tc gridSpan="3">
                  <a:txBody>
                    <a:bodyPr/>
                    <a:lstStyle/>
                    <a:p>
                      <a:pPr algn="ctr">
                        <a:lnSpc>
                          <a:spcPct val="115000"/>
                        </a:lnSpc>
                        <a:spcAft>
                          <a:spcPts val="0"/>
                        </a:spcAft>
                      </a:pPr>
                      <a:r>
                        <a:rPr lang="tr-TR" sz="1400" b="1" dirty="0">
                          <a:solidFill>
                            <a:schemeClr val="bg1"/>
                          </a:solidFill>
                          <a:effectLst/>
                          <a:latin typeface="Calibri" panose="020F0502020204030204" pitchFamily="34" charset="0"/>
                          <a:cs typeface="Calibri" panose="020F0502020204030204" pitchFamily="34" charset="0"/>
                        </a:rPr>
                        <a:t>Yemekhaneler</a:t>
                      </a:r>
                      <a:endParaRPr lang="tr-TR"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24408853"/>
                  </a:ext>
                </a:extLst>
              </a:tr>
              <a:tr h="316992">
                <a:tc>
                  <a:txBody>
                    <a:bodyPr/>
                    <a:lstStyle/>
                    <a:p>
                      <a:pPr marL="0" algn="ctr" defTabSz="914400" rtl="0" eaLnBrk="1" latinLnBrk="0" hangingPunct="1">
                        <a:lnSpc>
                          <a:spcPct val="115000"/>
                        </a:lnSpc>
                        <a:spcAft>
                          <a:spcPts val="0"/>
                        </a:spcAft>
                      </a:pPr>
                      <a:r>
                        <a:rPr lang="tr-TR" sz="1200" b="0" kern="1200" dirty="0">
                          <a:solidFill>
                            <a:schemeClr val="bg1"/>
                          </a:solidFill>
                          <a:effectLst/>
                          <a:latin typeface="Calibri" panose="020F0502020204030204" pitchFamily="34" charset="0"/>
                          <a:ea typeface="+mn-ea"/>
                          <a:cs typeface="Calibri" panose="020F0502020204030204" pitchFamily="34" charset="0"/>
                        </a:rPr>
                        <a:t>Öğrenci ve Personel Yemekhane Alanı</a:t>
                      </a: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Alan (m2)</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Kapasite (Kişi)</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2717068"/>
                  </a:ext>
                </a:extLst>
              </a:tr>
              <a:tr h="370078">
                <a:tc>
                  <a:txBody>
                    <a:bodyPr/>
                    <a:lstStyle/>
                    <a:p>
                      <a:pPr marL="0" algn="ctr" defTabSz="914400" rtl="0" eaLnBrk="1" latinLnBrk="0" hangingPunct="1">
                        <a:lnSpc>
                          <a:spcPct val="115000"/>
                        </a:lnSpc>
                        <a:spcAft>
                          <a:spcPts val="0"/>
                        </a:spcAft>
                      </a:pPr>
                      <a:r>
                        <a:rPr lang="tr-TR" sz="1200" b="0" kern="1200" dirty="0">
                          <a:solidFill>
                            <a:schemeClr val="bg1"/>
                          </a:solidFill>
                          <a:effectLst/>
                          <a:latin typeface="Calibri" panose="020F0502020204030204" pitchFamily="34" charset="0"/>
                          <a:ea typeface="+mn-ea"/>
                          <a:cs typeface="Calibri" panose="020F0502020204030204" pitchFamily="34" charset="0"/>
                        </a:rPr>
                        <a:t> </a:t>
                      </a: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01924218"/>
                  </a:ext>
                </a:extLst>
              </a:tr>
            </a:tbl>
          </a:graphicData>
        </a:graphic>
      </p:graphicFrame>
      <p:graphicFrame>
        <p:nvGraphicFramePr>
          <p:cNvPr id="7" name="Tablo 6">
            <a:extLst>
              <a:ext uri="{FF2B5EF4-FFF2-40B4-BE49-F238E27FC236}">
                <a16:creationId xmlns:a16="http://schemas.microsoft.com/office/drawing/2014/main" id="{4748B469-EC01-467E-B572-ECBE2308A62A}"/>
              </a:ext>
            </a:extLst>
          </p:cNvPr>
          <p:cNvGraphicFramePr>
            <a:graphicFrameLocks noGrp="1"/>
          </p:cNvGraphicFramePr>
          <p:nvPr>
            <p:extLst>
              <p:ext uri="{D42A27DB-BD31-4B8C-83A1-F6EECF244321}">
                <p14:modId xmlns:p14="http://schemas.microsoft.com/office/powerpoint/2010/main" val="4164836865"/>
              </p:ext>
            </p:extLst>
          </p:nvPr>
        </p:nvGraphicFramePr>
        <p:xfrm>
          <a:off x="2248403" y="3507534"/>
          <a:ext cx="7163165" cy="1113234"/>
        </p:xfrm>
        <a:graphic>
          <a:graphicData uri="http://schemas.openxmlformats.org/drawingml/2006/table">
            <a:tbl>
              <a:tblPr firstRow="1" firstCol="1" bandRow="1">
                <a:tableStyleId>{7DF18680-E054-41AD-8BC1-D1AEF772440D}</a:tableStyleId>
              </a:tblPr>
              <a:tblGrid>
                <a:gridCol w="919171">
                  <a:extLst>
                    <a:ext uri="{9D8B030D-6E8A-4147-A177-3AD203B41FA5}">
                      <a16:colId xmlns:a16="http://schemas.microsoft.com/office/drawing/2014/main" val="1192503575"/>
                    </a:ext>
                  </a:extLst>
                </a:gridCol>
                <a:gridCol w="1331440">
                  <a:extLst>
                    <a:ext uri="{9D8B030D-6E8A-4147-A177-3AD203B41FA5}">
                      <a16:colId xmlns:a16="http://schemas.microsoft.com/office/drawing/2014/main" val="3363478920"/>
                    </a:ext>
                  </a:extLst>
                </a:gridCol>
                <a:gridCol w="1546007">
                  <a:extLst>
                    <a:ext uri="{9D8B030D-6E8A-4147-A177-3AD203B41FA5}">
                      <a16:colId xmlns:a16="http://schemas.microsoft.com/office/drawing/2014/main" val="2674535147"/>
                    </a:ext>
                  </a:extLst>
                </a:gridCol>
                <a:gridCol w="489100">
                  <a:extLst>
                    <a:ext uri="{9D8B030D-6E8A-4147-A177-3AD203B41FA5}">
                      <a16:colId xmlns:a16="http://schemas.microsoft.com/office/drawing/2014/main" val="548274241"/>
                    </a:ext>
                  </a:extLst>
                </a:gridCol>
                <a:gridCol w="1331440">
                  <a:extLst>
                    <a:ext uri="{9D8B030D-6E8A-4147-A177-3AD203B41FA5}">
                      <a16:colId xmlns:a16="http://schemas.microsoft.com/office/drawing/2014/main" val="2638962788"/>
                    </a:ext>
                  </a:extLst>
                </a:gridCol>
                <a:gridCol w="1546007">
                  <a:extLst>
                    <a:ext uri="{9D8B030D-6E8A-4147-A177-3AD203B41FA5}">
                      <a16:colId xmlns:a16="http://schemas.microsoft.com/office/drawing/2014/main" val="958010281"/>
                    </a:ext>
                  </a:extLst>
                </a:gridCol>
              </a:tblGrid>
              <a:tr h="241300">
                <a:tc gridSpan="6">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Seminer/Konferans Salonları</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14755032"/>
                  </a:ext>
                </a:extLst>
              </a:tr>
              <a:tr h="241300">
                <a:tc gridSpan="3">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Seminer Salonu</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200" b="1" dirty="0">
                          <a:solidFill>
                            <a:schemeClr val="bg1"/>
                          </a:solidFill>
                          <a:effectLst/>
                          <a:latin typeface="Calibri" panose="020F0502020204030204" pitchFamily="34" charset="0"/>
                          <a:cs typeface="Calibri" panose="020F0502020204030204" pitchFamily="34" charset="0"/>
                        </a:rPr>
                        <a:t>Konferans Salonu</a:t>
                      </a:r>
                      <a:endParaRPr lang="tr-TR"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98432599"/>
                  </a:ext>
                </a:extLst>
              </a:tr>
              <a:tr h="263525">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Sayı</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Alan (m2)</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Kapasite (Kişi)</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Sayı</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Alan (m2)</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Kapasite (Kişi)</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93769599"/>
                  </a:ext>
                </a:extLst>
              </a:tr>
              <a:tr h="367109">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24584235"/>
                  </a:ext>
                </a:extLst>
              </a:tr>
            </a:tbl>
          </a:graphicData>
        </a:graphic>
      </p:graphicFrame>
      <p:graphicFrame>
        <p:nvGraphicFramePr>
          <p:cNvPr id="8" name="Tablo 7">
            <a:extLst>
              <a:ext uri="{FF2B5EF4-FFF2-40B4-BE49-F238E27FC236}">
                <a16:creationId xmlns:a16="http://schemas.microsoft.com/office/drawing/2014/main" id="{1FECF9A3-0469-4A94-8C6C-36293C33B200}"/>
              </a:ext>
            </a:extLst>
          </p:cNvPr>
          <p:cNvGraphicFramePr>
            <a:graphicFrameLocks noGrp="1"/>
          </p:cNvGraphicFramePr>
          <p:nvPr>
            <p:extLst>
              <p:ext uri="{D42A27DB-BD31-4B8C-83A1-F6EECF244321}">
                <p14:modId xmlns:p14="http://schemas.microsoft.com/office/powerpoint/2010/main" val="819794794"/>
              </p:ext>
            </p:extLst>
          </p:nvPr>
        </p:nvGraphicFramePr>
        <p:xfrm>
          <a:off x="2248404" y="4807220"/>
          <a:ext cx="7176012" cy="1080453"/>
        </p:xfrm>
        <a:graphic>
          <a:graphicData uri="http://schemas.openxmlformats.org/drawingml/2006/table">
            <a:tbl>
              <a:tblPr firstRow="1" firstCol="1" bandRow="1">
                <a:tableStyleId>{7DF18680-E054-41AD-8BC1-D1AEF772440D}</a:tableStyleId>
              </a:tblPr>
              <a:tblGrid>
                <a:gridCol w="1003619">
                  <a:extLst>
                    <a:ext uri="{9D8B030D-6E8A-4147-A177-3AD203B41FA5}">
                      <a16:colId xmlns:a16="http://schemas.microsoft.com/office/drawing/2014/main" val="3976956207"/>
                    </a:ext>
                  </a:extLst>
                </a:gridCol>
                <a:gridCol w="917342">
                  <a:extLst>
                    <a:ext uri="{9D8B030D-6E8A-4147-A177-3AD203B41FA5}">
                      <a16:colId xmlns:a16="http://schemas.microsoft.com/office/drawing/2014/main" val="4009333148"/>
                    </a:ext>
                  </a:extLst>
                </a:gridCol>
                <a:gridCol w="1873998">
                  <a:extLst>
                    <a:ext uri="{9D8B030D-6E8A-4147-A177-3AD203B41FA5}">
                      <a16:colId xmlns:a16="http://schemas.microsoft.com/office/drawing/2014/main" val="1671522898"/>
                    </a:ext>
                  </a:extLst>
                </a:gridCol>
                <a:gridCol w="891132">
                  <a:extLst>
                    <a:ext uri="{9D8B030D-6E8A-4147-A177-3AD203B41FA5}">
                      <a16:colId xmlns:a16="http://schemas.microsoft.com/office/drawing/2014/main" val="2744233440"/>
                    </a:ext>
                  </a:extLst>
                </a:gridCol>
                <a:gridCol w="851817">
                  <a:extLst>
                    <a:ext uri="{9D8B030D-6E8A-4147-A177-3AD203B41FA5}">
                      <a16:colId xmlns:a16="http://schemas.microsoft.com/office/drawing/2014/main" val="477236910"/>
                    </a:ext>
                  </a:extLst>
                </a:gridCol>
                <a:gridCol w="1638104">
                  <a:extLst>
                    <a:ext uri="{9D8B030D-6E8A-4147-A177-3AD203B41FA5}">
                      <a16:colId xmlns:a16="http://schemas.microsoft.com/office/drawing/2014/main" val="2210650313"/>
                    </a:ext>
                  </a:extLst>
                </a:gridCol>
              </a:tblGrid>
              <a:tr h="182245">
                <a:tc gridSpan="6">
                  <a:txBody>
                    <a:bodyPr/>
                    <a:lstStyle/>
                    <a:p>
                      <a:pPr algn="ctr">
                        <a:lnSpc>
                          <a:spcPct val="115000"/>
                        </a:lnSpc>
                        <a:spcAft>
                          <a:spcPts val="0"/>
                        </a:spcAft>
                      </a:pPr>
                      <a:r>
                        <a:rPr lang="tr-TR" sz="1400" dirty="0">
                          <a:solidFill>
                            <a:schemeClr val="bg1"/>
                          </a:solidFill>
                          <a:effectLst/>
                          <a:latin typeface="Calibri" panose="020F0502020204030204" pitchFamily="34" charset="0"/>
                          <a:cs typeface="Calibri" panose="020F0502020204030204" pitchFamily="34" charset="0"/>
                        </a:rPr>
                        <a:t>Spor Alanları</a:t>
                      </a:r>
                      <a:endParaRPr lang="tr-TR"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42999679"/>
                  </a:ext>
                </a:extLst>
              </a:tr>
              <a:tr h="182245">
                <a:tc gridSpan="3">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Kapalı Spor Salonları</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200" b="1" dirty="0">
                          <a:solidFill>
                            <a:schemeClr val="bg1"/>
                          </a:solidFill>
                          <a:effectLst/>
                          <a:latin typeface="Calibri" panose="020F0502020204030204" pitchFamily="34" charset="0"/>
                          <a:cs typeface="Calibri" panose="020F0502020204030204" pitchFamily="34" charset="0"/>
                        </a:rPr>
                        <a:t>Açık Spor Sahaları</a:t>
                      </a:r>
                      <a:endParaRPr lang="tr-TR"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385452"/>
                  </a:ext>
                </a:extLst>
              </a:tr>
              <a:tr h="421640">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Salon İsmi</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Alan (m2)</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Oturma Alanına Sahipse </a:t>
                      </a:r>
                    </a:p>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Kapasite (Kişi)</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Saha İsmi</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Alan (m2)</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Oturma Alanına Sahipse </a:t>
                      </a:r>
                    </a:p>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Kapasite (Kişi)</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14729702"/>
                  </a:ext>
                </a:extLst>
              </a:tr>
              <a:tr h="229870">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86761877"/>
                  </a:ext>
                </a:extLst>
              </a:tr>
            </a:tbl>
          </a:graphicData>
        </a:graphic>
      </p:graphicFrame>
    </p:spTree>
    <p:extLst>
      <p:ext uri="{BB962C8B-B14F-4D97-AF65-F5344CB8AC3E}">
        <p14:creationId xmlns:p14="http://schemas.microsoft.com/office/powerpoint/2010/main" val="1613284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F5648881-77A8-4141-A7EB-22F742850C79}"/>
              </a:ext>
            </a:extLst>
          </p:cNvPr>
          <p:cNvSpPr txBox="1"/>
          <p:nvPr/>
        </p:nvSpPr>
        <p:spPr>
          <a:xfrm>
            <a:off x="1179476" y="749201"/>
            <a:ext cx="9833048" cy="6124754"/>
          </a:xfrm>
          <a:prstGeom prst="rect">
            <a:avLst/>
          </a:prstGeom>
          <a:noFill/>
        </p:spPr>
        <p:txBody>
          <a:bodyPr wrap="square" rtlCol="0">
            <a:spAutoFit/>
          </a:bodyPr>
          <a:lstStyle/>
          <a:p>
            <a:pPr algn="ctr"/>
            <a:r>
              <a:rPr lang="tr-TR" sz="1400" b="1" dirty="0">
                <a:solidFill>
                  <a:schemeClr val="bg1"/>
                </a:solidFill>
                <a:latin typeface="Calibri" panose="020F0502020204030204" pitchFamily="34" charset="0"/>
                <a:cs typeface="Calibri" panose="020F0502020204030204" pitchFamily="34" charset="0"/>
              </a:rPr>
              <a:t>İdari Personele Sağlanan Eğitim Hizmetleri</a:t>
            </a: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pPr algn="ctr"/>
            <a:endParaRPr lang="tr-TR" sz="1400" b="1" dirty="0">
              <a:solidFill>
                <a:schemeClr val="bg1"/>
              </a:solidFill>
              <a:latin typeface="Calibri" panose="020F0502020204030204" pitchFamily="34" charset="0"/>
              <a:cs typeface="Calibri" panose="020F0502020204030204" pitchFamily="34" charset="0"/>
            </a:endParaRPr>
          </a:p>
          <a:p>
            <a:pPr algn="ctr"/>
            <a:r>
              <a:rPr lang="tr-TR" sz="1400" b="1" dirty="0">
                <a:solidFill>
                  <a:schemeClr val="bg1"/>
                </a:solidFill>
                <a:latin typeface="Calibri" panose="020F0502020204030204" pitchFamily="34" charset="0"/>
                <a:cs typeface="Calibri" panose="020F0502020204030204" pitchFamily="34" charset="0"/>
              </a:rPr>
              <a:t>….. Yılında Akademik Personelin Katıldığı Yurtdışı Faaliyetleri</a:t>
            </a:r>
          </a:p>
          <a:p>
            <a:pPr algn="ctr"/>
            <a:r>
              <a:rPr lang="tr-TR" sz="1400" b="1" dirty="0">
                <a:solidFill>
                  <a:schemeClr val="bg1"/>
                </a:solidFill>
                <a:latin typeface="Calibri" panose="020F0502020204030204" pitchFamily="34" charset="0"/>
                <a:cs typeface="Calibri" panose="020F0502020204030204" pitchFamily="34" charset="0"/>
              </a:rPr>
              <a:t>(En Çok Gidilen Ülkeye Göre)</a:t>
            </a: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pPr algn="ctr"/>
            <a:r>
              <a:rPr lang="tr-TR" sz="1400" b="1" dirty="0">
                <a:solidFill>
                  <a:schemeClr val="bg1"/>
                </a:solidFill>
                <a:latin typeface="Calibri" panose="020F0502020204030204" pitchFamily="34" charset="0"/>
                <a:cs typeface="Calibri" panose="020F0502020204030204" pitchFamily="34" charset="0"/>
              </a:rPr>
              <a:t>Yayın Sayıları</a:t>
            </a: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p:txBody>
      </p:sp>
      <p:graphicFrame>
        <p:nvGraphicFramePr>
          <p:cNvPr id="11" name="İçerik Yer Tutucusu 10">
            <a:extLst>
              <a:ext uri="{FF2B5EF4-FFF2-40B4-BE49-F238E27FC236}">
                <a16:creationId xmlns:a16="http://schemas.microsoft.com/office/drawing/2014/main" id="{A44BD7B8-1734-49F6-8362-FFDF61D94C6B}"/>
              </a:ext>
            </a:extLst>
          </p:cNvPr>
          <p:cNvGraphicFramePr>
            <a:graphicFrameLocks noGrp="1"/>
          </p:cNvGraphicFramePr>
          <p:nvPr>
            <p:ph idx="1"/>
            <p:extLst>
              <p:ext uri="{D42A27DB-BD31-4B8C-83A1-F6EECF244321}">
                <p14:modId xmlns:p14="http://schemas.microsoft.com/office/powerpoint/2010/main" val="600968321"/>
              </p:ext>
            </p:extLst>
          </p:nvPr>
        </p:nvGraphicFramePr>
        <p:xfrm>
          <a:off x="2278599" y="1023580"/>
          <a:ext cx="7634793" cy="868045"/>
        </p:xfrm>
        <a:graphic>
          <a:graphicData uri="http://schemas.openxmlformats.org/drawingml/2006/table">
            <a:tbl>
              <a:tblPr firstRow="1" firstCol="1" bandRow="1">
                <a:tableStyleId>{7DF18680-E054-41AD-8BC1-D1AEF772440D}</a:tableStyleId>
              </a:tblPr>
              <a:tblGrid>
                <a:gridCol w="384888">
                  <a:extLst>
                    <a:ext uri="{9D8B030D-6E8A-4147-A177-3AD203B41FA5}">
                      <a16:colId xmlns:a16="http://schemas.microsoft.com/office/drawing/2014/main" val="2369346442"/>
                    </a:ext>
                  </a:extLst>
                </a:gridCol>
                <a:gridCol w="2243175">
                  <a:extLst>
                    <a:ext uri="{9D8B030D-6E8A-4147-A177-3AD203B41FA5}">
                      <a16:colId xmlns:a16="http://schemas.microsoft.com/office/drawing/2014/main" val="2881372997"/>
                    </a:ext>
                  </a:extLst>
                </a:gridCol>
                <a:gridCol w="859541">
                  <a:extLst>
                    <a:ext uri="{9D8B030D-6E8A-4147-A177-3AD203B41FA5}">
                      <a16:colId xmlns:a16="http://schemas.microsoft.com/office/drawing/2014/main" val="3167876512"/>
                    </a:ext>
                  </a:extLst>
                </a:gridCol>
                <a:gridCol w="2025086">
                  <a:extLst>
                    <a:ext uri="{9D8B030D-6E8A-4147-A177-3AD203B41FA5}">
                      <a16:colId xmlns:a16="http://schemas.microsoft.com/office/drawing/2014/main" val="3156663686"/>
                    </a:ext>
                  </a:extLst>
                </a:gridCol>
                <a:gridCol w="1203565">
                  <a:extLst>
                    <a:ext uri="{9D8B030D-6E8A-4147-A177-3AD203B41FA5}">
                      <a16:colId xmlns:a16="http://schemas.microsoft.com/office/drawing/2014/main" val="3486129341"/>
                    </a:ext>
                  </a:extLst>
                </a:gridCol>
                <a:gridCol w="918538">
                  <a:extLst>
                    <a:ext uri="{9D8B030D-6E8A-4147-A177-3AD203B41FA5}">
                      <a16:colId xmlns:a16="http://schemas.microsoft.com/office/drawing/2014/main" val="150169864"/>
                    </a:ext>
                  </a:extLst>
                </a:gridCol>
              </a:tblGrid>
              <a:tr h="296865">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Sıra No</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Eğitimin Konusu</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Katılan Kişi Sayısı</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Düzenleyen Kuruluş</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Düzenlendiği Yer</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Tarih</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40385650"/>
                  </a:ext>
                </a:extLst>
              </a:tr>
              <a:tr h="229870">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33717169"/>
                  </a:ext>
                </a:extLst>
              </a:tr>
              <a:tr h="229870">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64766194"/>
                  </a:ext>
                </a:extLst>
              </a:tr>
            </a:tbl>
          </a:graphicData>
        </a:graphic>
      </p:graphicFrame>
      <p:graphicFrame>
        <p:nvGraphicFramePr>
          <p:cNvPr id="13" name="Tablo 12">
            <a:extLst>
              <a:ext uri="{FF2B5EF4-FFF2-40B4-BE49-F238E27FC236}">
                <a16:creationId xmlns:a16="http://schemas.microsoft.com/office/drawing/2014/main" id="{456ABA49-8444-42FE-B831-6C4A81E4B0D5}"/>
              </a:ext>
            </a:extLst>
          </p:cNvPr>
          <p:cNvGraphicFramePr>
            <a:graphicFrameLocks noGrp="1"/>
          </p:cNvGraphicFramePr>
          <p:nvPr>
            <p:extLst>
              <p:ext uri="{D42A27DB-BD31-4B8C-83A1-F6EECF244321}">
                <p14:modId xmlns:p14="http://schemas.microsoft.com/office/powerpoint/2010/main" val="4210004087"/>
              </p:ext>
            </p:extLst>
          </p:nvPr>
        </p:nvGraphicFramePr>
        <p:xfrm>
          <a:off x="2278599" y="4690108"/>
          <a:ext cx="7634792" cy="1832733"/>
        </p:xfrm>
        <a:graphic>
          <a:graphicData uri="http://schemas.openxmlformats.org/drawingml/2006/table">
            <a:tbl>
              <a:tblPr firstRow="1" firstCol="1" lastRow="1" lastCol="1" bandRow="1" bandCol="1">
                <a:tableStyleId>{7DF18680-E054-41AD-8BC1-D1AEF772440D}</a:tableStyleId>
              </a:tblPr>
              <a:tblGrid>
                <a:gridCol w="748745">
                  <a:extLst>
                    <a:ext uri="{9D8B030D-6E8A-4147-A177-3AD203B41FA5}">
                      <a16:colId xmlns:a16="http://schemas.microsoft.com/office/drawing/2014/main" val="2272274348"/>
                    </a:ext>
                  </a:extLst>
                </a:gridCol>
                <a:gridCol w="658199">
                  <a:extLst>
                    <a:ext uri="{9D8B030D-6E8A-4147-A177-3AD203B41FA5}">
                      <a16:colId xmlns:a16="http://schemas.microsoft.com/office/drawing/2014/main" val="3768270250"/>
                    </a:ext>
                  </a:extLst>
                </a:gridCol>
                <a:gridCol w="471605">
                  <a:extLst>
                    <a:ext uri="{9D8B030D-6E8A-4147-A177-3AD203B41FA5}">
                      <a16:colId xmlns:a16="http://schemas.microsoft.com/office/drawing/2014/main" val="1141182843"/>
                    </a:ext>
                  </a:extLst>
                </a:gridCol>
                <a:gridCol w="580255">
                  <a:extLst>
                    <a:ext uri="{9D8B030D-6E8A-4147-A177-3AD203B41FA5}">
                      <a16:colId xmlns:a16="http://schemas.microsoft.com/office/drawing/2014/main" val="3944143966"/>
                    </a:ext>
                  </a:extLst>
                </a:gridCol>
                <a:gridCol w="499162">
                  <a:extLst>
                    <a:ext uri="{9D8B030D-6E8A-4147-A177-3AD203B41FA5}">
                      <a16:colId xmlns:a16="http://schemas.microsoft.com/office/drawing/2014/main" val="3529778615"/>
                    </a:ext>
                  </a:extLst>
                </a:gridCol>
                <a:gridCol w="579469">
                  <a:extLst>
                    <a:ext uri="{9D8B030D-6E8A-4147-A177-3AD203B41FA5}">
                      <a16:colId xmlns:a16="http://schemas.microsoft.com/office/drawing/2014/main" val="3780182824"/>
                    </a:ext>
                  </a:extLst>
                </a:gridCol>
                <a:gridCol w="466883">
                  <a:extLst>
                    <a:ext uri="{9D8B030D-6E8A-4147-A177-3AD203B41FA5}">
                      <a16:colId xmlns:a16="http://schemas.microsoft.com/office/drawing/2014/main" val="2631131631"/>
                    </a:ext>
                  </a:extLst>
                </a:gridCol>
                <a:gridCol w="692976">
                  <a:extLst>
                    <a:ext uri="{9D8B030D-6E8A-4147-A177-3AD203B41FA5}">
                      <a16:colId xmlns:a16="http://schemas.microsoft.com/office/drawing/2014/main" val="2788995192"/>
                    </a:ext>
                  </a:extLst>
                </a:gridCol>
                <a:gridCol w="517271">
                  <a:extLst>
                    <a:ext uri="{9D8B030D-6E8A-4147-A177-3AD203B41FA5}">
                      <a16:colId xmlns:a16="http://schemas.microsoft.com/office/drawing/2014/main" val="564459819"/>
                    </a:ext>
                  </a:extLst>
                </a:gridCol>
                <a:gridCol w="669224">
                  <a:extLst>
                    <a:ext uri="{9D8B030D-6E8A-4147-A177-3AD203B41FA5}">
                      <a16:colId xmlns:a16="http://schemas.microsoft.com/office/drawing/2014/main" val="2084505162"/>
                    </a:ext>
                  </a:extLst>
                </a:gridCol>
                <a:gridCol w="558211">
                  <a:extLst>
                    <a:ext uri="{9D8B030D-6E8A-4147-A177-3AD203B41FA5}">
                      <a16:colId xmlns:a16="http://schemas.microsoft.com/office/drawing/2014/main" val="1809909497"/>
                    </a:ext>
                  </a:extLst>
                </a:gridCol>
                <a:gridCol w="670011">
                  <a:extLst>
                    <a:ext uri="{9D8B030D-6E8A-4147-A177-3AD203B41FA5}">
                      <a16:colId xmlns:a16="http://schemas.microsoft.com/office/drawing/2014/main" val="852964156"/>
                    </a:ext>
                  </a:extLst>
                </a:gridCol>
                <a:gridCol w="522781">
                  <a:extLst>
                    <a:ext uri="{9D8B030D-6E8A-4147-A177-3AD203B41FA5}">
                      <a16:colId xmlns:a16="http://schemas.microsoft.com/office/drawing/2014/main" val="4273734849"/>
                    </a:ext>
                  </a:extLst>
                </a:gridCol>
              </a:tblGrid>
              <a:tr h="460151">
                <a:tc gridSpan="13">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İndekslere Giren Hakemli Dergilerde Yapılan Yayınlar</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lnL w="9525" cap="flat" cmpd="sng" algn="ctr">
                      <a:solidFill>
                        <a:schemeClr val="bg1"/>
                      </a:solidFill>
                      <a:prstDash val="solid"/>
                      <a:round/>
                      <a:headEnd type="none" w="med" len="med"/>
                      <a:tailEnd type="none" w="med" len="med"/>
                    </a:ln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52036142"/>
                  </a:ext>
                </a:extLst>
              </a:tr>
              <a:tr h="460151">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gridSpan="2">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Uluslararası Makale</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Ulusal Makale</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Uluslararası Bildiri</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Ulusal Bildiri</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lnL w="9525" cap="flat" cmpd="sng" algn="ctr">
                      <a:solidFill>
                        <a:schemeClr val="bg1"/>
                      </a:solidFill>
                      <a:prstDash val="solid"/>
                      <a:round/>
                      <a:headEnd type="none" w="med" len="med"/>
                      <a:tailEnd type="none" w="med" len="med"/>
                    </a:lnL>
                  </a:tcPr>
                </a:tc>
                <a:tc grid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Kitap/Kitap Bölümü</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Toplam</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hMerge="1">
                  <a:txBody>
                    <a:bodyPr/>
                    <a:lstStyle/>
                    <a:p>
                      <a:endParaRPr lang="tr-TR"/>
                    </a:p>
                  </a:txBody>
                  <a:tcPr/>
                </a:tc>
                <a:extLst>
                  <a:ext uri="{0D108BD9-81ED-4DB2-BD59-A6C34878D82A}">
                    <a16:rowId xmlns:a16="http://schemas.microsoft.com/office/drawing/2014/main" val="1516675808"/>
                  </a:ext>
                </a:extLst>
              </a:tr>
              <a:tr h="460151">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Önceki Yıl</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2023</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Önceki Yıl</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2023</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Önceki Yıl</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2023</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Önceki Yıl</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2023</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Önceki Yıl</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2023</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b="1" dirty="0">
                          <a:solidFill>
                            <a:schemeClr val="bg1"/>
                          </a:solidFill>
                          <a:effectLst/>
                          <a:latin typeface="Calibri" panose="020F0502020204030204" pitchFamily="34" charset="0"/>
                          <a:cs typeface="Calibri" panose="020F0502020204030204" pitchFamily="34" charset="0"/>
                        </a:rPr>
                        <a:t>Önceki Yıl</a:t>
                      </a:r>
                      <a:endParaRPr lang="tr-TR"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b="1" dirty="0">
                          <a:solidFill>
                            <a:schemeClr val="bg1"/>
                          </a:solidFill>
                          <a:effectLst/>
                          <a:latin typeface="Calibri" panose="020F0502020204030204" pitchFamily="34" charset="0"/>
                          <a:cs typeface="Calibri" panose="020F0502020204030204" pitchFamily="34" charset="0"/>
                        </a:rPr>
                        <a:t>2023</a:t>
                      </a:r>
                      <a:endParaRPr lang="tr-TR"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extLst>
                  <a:ext uri="{0D108BD9-81ED-4DB2-BD59-A6C34878D82A}">
                    <a16:rowId xmlns:a16="http://schemas.microsoft.com/office/drawing/2014/main" val="2994890883"/>
                  </a:ext>
                </a:extLst>
              </a:tr>
              <a:tr h="226140">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Birim</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extLst>
                  <a:ext uri="{0D108BD9-81ED-4DB2-BD59-A6C34878D82A}">
                    <a16:rowId xmlns:a16="http://schemas.microsoft.com/office/drawing/2014/main" val="2584585735"/>
                  </a:ext>
                </a:extLst>
              </a:tr>
              <a:tr h="226140">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Toplam</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r>
                        <a:rPr lang="tr-TR" sz="1200" dirty="0">
                          <a:solidFill>
                            <a:schemeClr val="bg1"/>
                          </a:solidFill>
                          <a:effectLst/>
                          <a:latin typeface="Calibri" panose="020F0502020204030204" pitchFamily="34" charset="0"/>
                          <a:cs typeface="Calibri" panose="020F0502020204030204" pitchFamily="34" charset="0"/>
                        </a:rPr>
                        <a:t> </a:t>
                      </a:r>
                      <a:endParaRPr lang="tr-TR" dirty="0"/>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extLst>
                  <a:ext uri="{0D108BD9-81ED-4DB2-BD59-A6C34878D82A}">
                    <a16:rowId xmlns:a16="http://schemas.microsoft.com/office/drawing/2014/main" val="3140213648"/>
                  </a:ext>
                </a:extLst>
              </a:tr>
            </a:tbl>
          </a:graphicData>
        </a:graphic>
      </p:graphicFrame>
      <p:sp>
        <p:nvSpPr>
          <p:cNvPr id="67" name="Başlık 1">
            <a:extLst>
              <a:ext uri="{FF2B5EF4-FFF2-40B4-BE49-F238E27FC236}">
                <a16:creationId xmlns:a16="http://schemas.microsoft.com/office/drawing/2014/main" id="{03C777C9-01BC-420D-98E0-F7FF4C8B874A}"/>
              </a:ext>
            </a:extLst>
          </p:cNvPr>
          <p:cNvSpPr txBox="1">
            <a:spLocks/>
          </p:cNvSpPr>
          <p:nvPr/>
        </p:nvSpPr>
        <p:spPr>
          <a:xfrm>
            <a:off x="1054408" y="166776"/>
            <a:ext cx="10163511" cy="397769"/>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Faaliyetlere ilişkin bilgiler - 1</a:t>
            </a:r>
            <a:endParaRPr lang="tr-TR" sz="3200" b="1" dirty="0">
              <a:solidFill>
                <a:srgbClr val="FF0000"/>
              </a:solidFill>
              <a:latin typeface="+mj-lt"/>
              <a:ea typeface="+mj-ea"/>
              <a:cs typeface="+mj-cs"/>
            </a:endParaRPr>
          </a:p>
        </p:txBody>
      </p:sp>
      <p:graphicFrame>
        <p:nvGraphicFramePr>
          <p:cNvPr id="71" name="Tablo 70">
            <a:extLst>
              <a:ext uri="{FF2B5EF4-FFF2-40B4-BE49-F238E27FC236}">
                <a16:creationId xmlns:a16="http://schemas.microsoft.com/office/drawing/2014/main" id="{A6CC832D-2180-4E3F-AA1A-B255859B51B9}"/>
              </a:ext>
            </a:extLst>
          </p:cNvPr>
          <p:cNvGraphicFramePr>
            <a:graphicFrameLocks noGrp="1"/>
          </p:cNvGraphicFramePr>
          <p:nvPr>
            <p:extLst>
              <p:ext uri="{D42A27DB-BD31-4B8C-83A1-F6EECF244321}">
                <p14:modId xmlns:p14="http://schemas.microsoft.com/office/powerpoint/2010/main" val="1796255488"/>
              </p:ext>
            </p:extLst>
          </p:nvPr>
        </p:nvGraphicFramePr>
        <p:xfrm>
          <a:off x="2278599" y="2523744"/>
          <a:ext cx="7634797" cy="1766483"/>
        </p:xfrm>
        <a:graphic>
          <a:graphicData uri="http://schemas.openxmlformats.org/drawingml/2006/table">
            <a:tbl>
              <a:tblPr>
                <a:tableStyleId>{7DF18680-E054-41AD-8BC1-D1AEF772440D}</a:tableStyleId>
              </a:tblPr>
              <a:tblGrid>
                <a:gridCol w="1549089">
                  <a:extLst>
                    <a:ext uri="{9D8B030D-6E8A-4147-A177-3AD203B41FA5}">
                      <a16:colId xmlns:a16="http://schemas.microsoft.com/office/drawing/2014/main" val="3480020420"/>
                    </a:ext>
                  </a:extLst>
                </a:gridCol>
                <a:gridCol w="1368111">
                  <a:extLst>
                    <a:ext uri="{9D8B030D-6E8A-4147-A177-3AD203B41FA5}">
                      <a16:colId xmlns:a16="http://schemas.microsoft.com/office/drawing/2014/main" val="796016243"/>
                    </a:ext>
                  </a:extLst>
                </a:gridCol>
                <a:gridCol w="492296">
                  <a:extLst>
                    <a:ext uri="{9D8B030D-6E8A-4147-A177-3AD203B41FA5}">
                      <a16:colId xmlns:a16="http://schemas.microsoft.com/office/drawing/2014/main" val="3278844881"/>
                    </a:ext>
                  </a:extLst>
                </a:gridCol>
                <a:gridCol w="493233">
                  <a:extLst>
                    <a:ext uri="{9D8B030D-6E8A-4147-A177-3AD203B41FA5}">
                      <a16:colId xmlns:a16="http://schemas.microsoft.com/office/drawing/2014/main" val="2197635863"/>
                    </a:ext>
                  </a:extLst>
                </a:gridCol>
                <a:gridCol w="704217">
                  <a:extLst>
                    <a:ext uri="{9D8B030D-6E8A-4147-A177-3AD203B41FA5}">
                      <a16:colId xmlns:a16="http://schemas.microsoft.com/office/drawing/2014/main" val="1748499450"/>
                    </a:ext>
                  </a:extLst>
                </a:gridCol>
                <a:gridCol w="1053981">
                  <a:extLst>
                    <a:ext uri="{9D8B030D-6E8A-4147-A177-3AD203B41FA5}">
                      <a16:colId xmlns:a16="http://schemas.microsoft.com/office/drawing/2014/main" val="3819198975"/>
                    </a:ext>
                  </a:extLst>
                </a:gridCol>
                <a:gridCol w="542931">
                  <a:extLst>
                    <a:ext uri="{9D8B030D-6E8A-4147-A177-3AD203B41FA5}">
                      <a16:colId xmlns:a16="http://schemas.microsoft.com/office/drawing/2014/main" val="3757922627"/>
                    </a:ext>
                  </a:extLst>
                </a:gridCol>
                <a:gridCol w="630138">
                  <a:extLst>
                    <a:ext uri="{9D8B030D-6E8A-4147-A177-3AD203B41FA5}">
                      <a16:colId xmlns:a16="http://schemas.microsoft.com/office/drawing/2014/main" val="3467989511"/>
                    </a:ext>
                  </a:extLst>
                </a:gridCol>
                <a:gridCol w="800801">
                  <a:extLst>
                    <a:ext uri="{9D8B030D-6E8A-4147-A177-3AD203B41FA5}">
                      <a16:colId xmlns:a16="http://schemas.microsoft.com/office/drawing/2014/main" val="1394893728"/>
                    </a:ext>
                  </a:extLst>
                </a:gridCol>
              </a:tblGrid>
              <a:tr h="1166837">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Gittiği Ülke</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Kongre Bildiri Konferans</a:t>
                      </a:r>
                      <a:br>
                        <a:rPr lang="tr-TR" sz="1150" b="1" dirty="0">
                          <a:solidFill>
                            <a:schemeClr val="bg1"/>
                          </a:solidFill>
                          <a:effectLst/>
                          <a:latin typeface="Calibri" panose="020F0502020204030204" pitchFamily="34" charset="0"/>
                          <a:cs typeface="Calibri" panose="020F0502020204030204" pitchFamily="34" charset="0"/>
                        </a:rPr>
                      </a:br>
                      <a:r>
                        <a:rPr lang="tr-TR" sz="1150" b="1" dirty="0" err="1">
                          <a:solidFill>
                            <a:schemeClr val="bg1"/>
                          </a:solidFill>
                          <a:effectLst/>
                          <a:latin typeface="Calibri" panose="020F0502020204030204" pitchFamily="34" charset="0"/>
                          <a:cs typeface="Calibri" panose="020F0502020204030204" pitchFamily="34" charset="0"/>
                        </a:rPr>
                        <a:t>Çalıştay</a:t>
                      </a:r>
                      <a:r>
                        <a:rPr lang="tr-TR" sz="1150" b="1" dirty="0">
                          <a:solidFill>
                            <a:schemeClr val="bg1"/>
                          </a:solidFill>
                          <a:effectLst/>
                          <a:latin typeface="Calibri" panose="020F0502020204030204" pitchFamily="34" charset="0"/>
                          <a:cs typeface="Calibri" panose="020F0502020204030204" pitchFamily="34" charset="0"/>
                        </a:rPr>
                        <a:t> Seminer Sempozyum Sunum</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Araştırma İnceleme</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err="1">
                          <a:solidFill>
                            <a:schemeClr val="bg1"/>
                          </a:solidFill>
                          <a:effectLst/>
                          <a:latin typeface="Calibri" panose="020F0502020204030204" pitchFamily="34" charset="0"/>
                          <a:cs typeface="Calibri" panose="020F0502020204030204" pitchFamily="34" charset="0"/>
                        </a:rPr>
                        <a:t>Erasmus</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err="1">
                          <a:solidFill>
                            <a:schemeClr val="bg1"/>
                          </a:solidFill>
                          <a:effectLst/>
                          <a:latin typeface="Calibri" panose="020F0502020204030204" pitchFamily="34" charset="0"/>
                          <a:cs typeface="Calibri" panose="020F0502020204030204" pitchFamily="34" charset="0"/>
                        </a:rPr>
                        <a:t>Tübitak</a:t>
                      </a:r>
                      <a:r>
                        <a:rPr lang="tr-TR" sz="1150" b="1" dirty="0">
                          <a:solidFill>
                            <a:schemeClr val="bg1"/>
                          </a:solidFill>
                          <a:effectLst/>
                          <a:latin typeface="Calibri" panose="020F0502020204030204" pitchFamily="34" charset="0"/>
                          <a:cs typeface="Calibri" panose="020F0502020204030204" pitchFamily="34" charset="0"/>
                        </a:rPr>
                        <a:t> Bursu Kapsamında</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err="1">
                          <a:solidFill>
                            <a:schemeClr val="bg1"/>
                          </a:solidFill>
                          <a:effectLst/>
                          <a:latin typeface="Calibri" panose="020F0502020204030204" pitchFamily="34" charset="0"/>
                          <a:cs typeface="Calibri" panose="020F0502020204030204" pitchFamily="34" charset="0"/>
                        </a:rPr>
                        <a:t>Yök</a:t>
                      </a:r>
                      <a:r>
                        <a:rPr lang="tr-TR" sz="1150" b="1" dirty="0">
                          <a:solidFill>
                            <a:schemeClr val="bg1"/>
                          </a:solidFill>
                          <a:effectLst/>
                          <a:latin typeface="Calibri" panose="020F0502020204030204" pitchFamily="34" charset="0"/>
                          <a:cs typeface="Calibri" panose="020F0502020204030204" pitchFamily="34" charset="0"/>
                        </a:rPr>
                        <a:t> Bursu Kapsamında Araştırma İnceleme</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Proje Kapsamında</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Diğer</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tr-TR" sz="1150" b="1" dirty="0">
                          <a:solidFill>
                            <a:schemeClr val="bg1"/>
                          </a:solidFill>
                          <a:effectLst/>
                          <a:latin typeface="Calibri" panose="020F0502020204030204" pitchFamily="34" charset="0"/>
                          <a:cs typeface="Calibri" panose="020F0502020204030204" pitchFamily="34" charset="0"/>
                        </a:rPr>
                        <a:t>Genel Toplam</a:t>
                      </a:r>
                      <a:endParaRPr lang="tr-TR" sz="115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vert="vert27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2700449031"/>
                  </a:ext>
                </a:extLst>
              </a:tr>
              <a:tr h="290823">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26327547"/>
                  </a:ext>
                </a:extLst>
              </a:tr>
              <a:tr h="308823">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TOPLAM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extLst>
                  <a:ext uri="{0D108BD9-81ED-4DB2-BD59-A6C34878D82A}">
                    <a16:rowId xmlns:a16="http://schemas.microsoft.com/office/drawing/2014/main" val="434906911"/>
                  </a:ext>
                </a:extLst>
              </a:tr>
            </a:tbl>
          </a:graphicData>
        </a:graphic>
      </p:graphicFrame>
    </p:spTree>
    <p:extLst>
      <p:ext uri="{BB962C8B-B14F-4D97-AF65-F5344CB8AC3E}">
        <p14:creationId xmlns:p14="http://schemas.microsoft.com/office/powerpoint/2010/main" val="395274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10A44F-0F27-41AD-8CB4-5B6683E8B70B}"/>
              </a:ext>
            </a:extLst>
          </p:cNvPr>
          <p:cNvSpPr>
            <a:spLocks noGrp="1"/>
          </p:cNvSpPr>
          <p:nvPr>
            <p:ph type="title"/>
          </p:nvPr>
        </p:nvSpPr>
        <p:spPr>
          <a:xfrm>
            <a:off x="1141410" y="330713"/>
            <a:ext cx="9905998" cy="448282"/>
          </a:xfrm>
        </p:spPr>
        <p:txBody>
          <a:bodyPr>
            <a:noAutofit/>
          </a:bodyPr>
          <a:lstStyle/>
          <a:p>
            <a:pPr algn="ctr"/>
            <a:endParaRPr lang="tr-TR" sz="2400" b="1" dirty="0">
              <a:solidFill>
                <a:srgbClr val="C00000"/>
              </a:solidFill>
            </a:endParaRPr>
          </a:p>
        </p:txBody>
      </p:sp>
      <p:sp>
        <p:nvSpPr>
          <p:cNvPr id="3" name="İçerik Yer Tutucusu 2">
            <a:extLst>
              <a:ext uri="{FF2B5EF4-FFF2-40B4-BE49-F238E27FC236}">
                <a16:creationId xmlns:a16="http://schemas.microsoft.com/office/drawing/2014/main" id="{ECE50F19-3CF5-4B22-A4BE-8286D7610596}"/>
              </a:ext>
            </a:extLst>
          </p:cNvPr>
          <p:cNvSpPr>
            <a:spLocks noGrp="1"/>
          </p:cNvSpPr>
          <p:nvPr>
            <p:ph sz="half" idx="1"/>
          </p:nvPr>
        </p:nvSpPr>
        <p:spPr>
          <a:xfrm>
            <a:off x="1054409" y="1303284"/>
            <a:ext cx="10163510" cy="4918840"/>
          </a:xfrm>
          <a:solidFill>
            <a:schemeClr val="accent5">
              <a:lumMod val="20000"/>
              <a:lumOff val="80000"/>
            </a:schemeClr>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32500" lnSpcReduction="20000"/>
          </a:bodyPr>
          <a:lstStyle/>
          <a:p>
            <a:pPr marL="0" indent="0" eaLnBrk="0" fontAlgn="base" hangingPunct="0">
              <a:spcBef>
                <a:spcPts val="600"/>
              </a:spcBef>
              <a:buSzTx/>
              <a:buNone/>
            </a:pPr>
            <a:endParaRPr lang="tr-TR" sz="6000" b="1" dirty="0">
              <a:solidFill>
                <a:schemeClr val="bg1"/>
              </a:solidFill>
              <a:latin typeface="Arial" panose="020B0604020202020204" pitchFamily="34" charset="0"/>
              <a:cs typeface="Arial" panose="020B0604020202020204" pitchFamily="34" charset="0"/>
            </a:endParaRPr>
          </a:p>
          <a:p>
            <a:pPr eaLnBrk="0" fontAlgn="base" hangingPunct="0">
              <a:spcBef>
                <a:spcPts val="600"/>
              </a:spcBef>
              <a:buClr>
                <a:srgbClr val="C00000"/>
              </a:buClr>
              <a:buSzTx/>
              <a:buFont typeface="Wingdings" panose="05000000000000000000" pitchFamily="2" charset="2"/>
              <a:buChar char="ü"/>
            </a:pPr>
            <a:r>
              <a:rPr kumimoji="0" lang="tr-TR" altLang="tr-TR" sz="6200" b="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5018 sayılı Kamu Mali Yönetimi ve Kontrol Kanunu </a:t>
            </a:r>
            <a:r>
              <a:rPr kumimoji="0" lang="tr-TR" altLang="tr-TR" sz="62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tr-TR" altLang="tr-TR" sz="6200" b="1" dirty="0">
                <a:ln>
                  <a:solidFill>
                    <a:schemeClr val="bg1"/>
                  </a:solidFill>
                </a:ln>
                <a:solidFill>
                  <a:schemeClr val="bg1"/>
                </a:solidFill>
                <a:latin typeface="Calibri" panose="020F0502020204030204" pitchFamily="34" charset="0"/>
                <a:ea typeface="Times New Roman" panose="02020603050405020304" pitchFamily="18" charset="0"/>
                <a:cs typeface="Calibri" panose="020F0502020204030204" pitchFamily="34" charset="0"/>
                <a:hlinkClick r:id="rId2" action="ppaction://hlinksldjump"/>
              </a:rPr>
              <a:t>41.madde</a:t>
            </a:r>
            <a:r>
              <a:rPr kumimoji="0" lang="tr-TR" altLang="tr-TR" sz="62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eaLnBrk="0" fontAlgn="base" hangingPunct="0">
              <a:spcBef>
                <a:spcPts val="600"/>
              </a:spcBef>
              <a:buClr>
                <a:srgbClr val="C00000"/>
              </a:buClr>
              <a:buSzTx/>
              <a:buFont typeface="Wingdings" panose="05000000000000000000" pitchFamily="2" charset="2"/>
              <a:buChar char="ü"/>
            </a:pPr>
            <a:endParaRPr lang="tr-TR" sz="6200" b="1" dirty="0">
              <a:solidFill>
                <a:schemeClr val="bg1"/>
              </a:solidFill>
              <a:latin typeface="Calibri" panose="020F0502020204030204" pitchFamily="34" charset="0"/>
              <a:cs typeface="Calibri" panose="020F0502020204030204" pitchFamily="34" charset="0"/>
            </a:endParaRPr>
          </a:p>
          <a:p>
            <a:pPr eaLnBrk="0" fontAlgn="base" hangingPunct="0">
              <a:spcBef>
                <a:spcPts val="600"/>
              </a:spcBef>
              <a:buClr>
                <a:srgbClr val="C00000"/>
              </a:buClr>
              <a:buSzTx/>
              <a:buFont typeface="Wingdings" panose="05000000000000000000" pitchFamily="2" charset="2"/>
              <a:buChar char="ü"/>
            </a:pPr>
            <a:r>
              <a:rPr lang="tr-TR" sz="6200" b="1" dirty="0">
                <a:solidFill>
                  <a:schemeClr val="bg1"/>
                </a:solidFill>
                <a:latin typeface="Calibri" panose="020F0502020204030204" pitchFamily="34" charset="0"/>
                <a:cs typeface="Calibri" panose="020F0502020204030204" pitchFamily="34" charset="0"/>
              </a:rPr>
              <a:t>Kamu İdarelerince Hazırlanacak Stratejik Planlar ve Performans Programları ile Faaliyet Raporlarına İlişkin Usul ve Esaslar Hakkında Yönetmelik </a:t>
            </a:r>
          </a:p>
          <a:p>
            <a:pPr eaLnBrk="0" fontAlgn="base" hangingPunct="0">
              <a:spcBef>
                <a:spcPts val="600"/>
              </a:spcBef>
              <a:buClr>
                <a:srgbClr val="C00000"/>
              </a:buClr>
              <a:buSzTx/>
              <a:buFont typeface="Wingdings" panose="05000000000000000000" pitchFamily="2" charset="2"/>
              <a:buChar char="ü"/>
            </a:pPr>
            <a:endParaRPr lang="tr-TR" sz="6200" b="1" dirty="0">
              <a:solidFill>
                <a:schemeClr val="bg1"/>
              </a:solidFill>
              <a:latin typeface="Calibri" panose="020F0502020204030204" pitchFamily="34" charset="0"/>
              <a:cs typeface="Calibri" panose="020F0502020204030204" pitchFamily="34" charset="0"/>
            </a:endParaRPr>
          </a:p>
          <a:p>
            <a:pPr eaLnBrk="0" fontAlgn="base" hangingPunct="0">
              <a:spcBef>
                <a:spcPts val="600"/>
              </a:spcBef>
              <a:buClr>
                <a:srgbClr val="C00000"/>
              </a:buClr>
              <a:buSzTx/>
              <a:buFont typeface="Wingdings" panose="05000000000000000000" pitchFamily="2" charset="2"/>
              <a:buChar char="ü"/>
            </a:pPr>
            <a:r>
              <a:rPr lang="tr-TR" sz="6200" b="1" dirty="0">
                <a:solidFill>
                  <a:schemeClr val="bg1"/>
                </a:solidFill>
                <a:latin typeface="Calibri" panose="020F0502020204030204" pitchFamily="34" charset="0"/>
                <a:cs typeface="Calibri" panose="020F0502020204030204" pitchFamily="34" charset="0"/>
              </a:rPr>
              <a:t>Merkezi Yönetim Kapsamındaki Kamu İdarelerinin Faaliyet Raporlarının Performans Esaslı Program Bütçe Esaslarına Uygun Şekilde Hazırlanması Hakkında Usul ve Esaslar</a:t>
            </a:r>
          </a:p>
          <a:p>
            <a:pPr eaLnBrk="0" fontAlgn="base" hangingPunct="0">
              <a:spcBef>
                <a:spcPts val="600"/>
              </a:spcBef>
              <a:buClr>
                <a:srgbClr val="C00000"/>
              </a:buClr>
              <a:buSzTx/>
              <a:buFont typeface="Wingdings" panose="05000000000000000000" pitchFamily="2" charset="2"/>
              <a:buChar char="ü"/>
            </a:pPr>
            <a:endParaRPr lang="tr-TR" sz="6200" b="1" dirty="0">
              <a:solidFill>
                <a:schemeClr val="bg1"/>
              </a:solidFill>
              <a:latin typeface="Calibri" panose="020F0502020204030204" pitchFamily="34" charset="0"/>
              <a:cs typeface="Calibri" panose="020F0502020204030204" pitchFamily="34" charset="0"/>
            </a:endParaRPr>
          </a:p>
          <a:p>
            <a:pPr eaLnBrk="0" fontAlgn="base" hangingPunct="0">
              <a:spcBef>
                <a:spcPts val="600"/>
              </a:spcBef>
              <a:buClr>
                <a:srgbClr val="C00000"/>
              </a:buClr>
              <a:buSzTx/>
              <a:buFont typeface="Wingdings" panose="05000000000000000000" pitchFamily="2" charset="2"/>
              <a:buChar char="ü"/>
            </a:pPr>
            <a:r>
              <a:rPr lang="tr-TR" sz="6200" b="1" dirty="0">
                <a:solidFill>
                  <a:schemeClr val="bg1"/>
                </a:solidFill>
                <a:latin typeface="Calibri" panose="020F0502020204030204" pitchFamily="34" charset="0"/>
                <a:cs typeface="Calibri" panose="020F0502020204030204" pitchFamily="34" charset="0"/>
              </a:rPr>
              <a:t>Kamu İç Kontrol Standartları Eylem Planının «Bilgi ve İletişim» </a:t>
            </a:r>
            <a:r>
              <a:rPr lang="tr-TR" sz="6200" dirty="0">
                <a:solidFill>
                  <a:schemeClr val="bg1"/>
                </a:solidFill>
                <a:latin typeface="Calibri" panose="020F0502020204030204" pitchFamily="34" charset="0"/>
                <a:cs typeface="Calibri" panose="020F0502020204030204" pitchFamily="34" charset="0"/>
              </a:rPr>
              <a:t>bileşeninde yer alan </a:t>
            </a:r>
            <a:r>
              <a:rPr lang="tr-TR" sz="6200" b="1" dirty="0">
                <a:solidFill>
                  <a:schemeClr val="bg1"/>
                </a:solidFill>
                <a:latin typeface="Calibri" panose="020F0502020204030204" pitchFamily="34" charset="0"/>
                <a:cs typeface="Calibri" panose="020F0502020204030204" pitchFamily="34" charset="0"/>
              </a:rPr>
              <a:t>«Raporlama: </a:t>
            </a:r>
            <a:r>
              <a:rPr lang="tr-TR" sz="6200" i="1" dirty="0">
                <a:solidFill>
                  <a:schemeClr val="bg1"/>
                </a:solidFill>
                <a:latin typeface="Calibri" panose="020F0502020204030204" pitchFamily="34" charset="0"/>
                <a:cs typeface="Calibri" panose="020F0502020204030204" pitchFamily="34" charset="0"/>
              </a:rPr>
              <a:t>İdarenin amaç, hedef, gösterge ve faaliyetleri ile sonuçları, saydamlık ve hesap verebilirlik ilkeleri doğrultusunda raporlanmalıdır</a:t>
            </a:r>
            <a:r>
              <a:rPr lang="tr-TR" sz="6200" dirty="0">
                <a:solidFill>
                  <a:schemeClr val="bg1"/>
                </a:solidFill>
                <a:latin typeface="Calibri" panose="020F0502020204030204" pitchFamily="34" charset="0"/>
                <a:cs typeface="Calibri" panose="020F0502020204030204" pitchFamily="34" charset="0"/>
              </a:rPr>
              <a:t>.» standardı gereği</a:t>
            </a:r>
            <a:endParaRPr kumimoji="0" lang="tr-TR" altLang="tr-TR" sz="620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7" name="Başlık 1">
            <a:extLst>
              <a:ext uri="{FF2B5EF4-FFF2-40B4-BE49-F238E27FC236}">
                <a16:creationId xmlns:a16="http://schemas.microsoft.com/office/drawing/2014/main" id="{99F02666-F13B-4F1D-9CBC-A6BCDB0713A0}"/>
              </a:ext>
            </a:extLst>
          </p:cNvPr>
          <p:cNvSpPr txBox="1">
            <a:spLocks/>
          </p:cNvSpPr>
          <p:nvPr/>
        </p:nvSpPr>
        <p:spPr>
          <a:xfrm>
            <a:off x="1054408" y="330713"/>
            <a:ext cx="10163511"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Faaliyet Raporlarının yasal dayanağı</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587618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o 13">
            <a:extLst>
              <a:ext uri="{FF2B5EF4-FFF2-40B4-BE49-F238E27FC236}">
                <a16:creationId xmlns:a16="http://schemas.microsoft.com/office/drawing/2014/main" id="{B6368245-9772-4F74-B399-C10C04911CDC}"/>
              </a:ext>
            </a:extLst>
          </p:cNvPr>
          <p:cNvGraphicFramePr>
            <a:graphicFrameLocks noGrp="1"/>
          </p:cNvGraphicFramePr>
          <p:nvPr>
            <p:extLst>
              <p:ext uri="{D42A27DB-BD31-4B8C-83A1-F6EECF244321}">
                <p14:modId xmlns:p14="http://schemas.microsoft.com/office/powerpoint/2010/main" val="2756949960"/>
              </p:ext>
            </p:extLst>
          </p:nvPr>
        </p:nvGraphicFramePr>
        <p:xfrm>
          <a:off x="2278603" y="1760928"/>
          <a:ext cx="7634791" cy="1152725"/>
        </p:xfrm>
        <a:graphic>
          <a:graphicData uri="http://schemas.openxmlformats.org/drawingml/2006/table">
            <a:tbl>
              <a:tblPr firstRow="1" firstCol="1" bandRow="1">
                <a:tableStyleId>{7DF18680-E054-41AD-8BC1-D1AEF772440D}</a:tableStyleId>
              </a:tblPr>
              <a:tblGrid>
                <a:gridCol w="889328">
                  <a:extLst>
                    <a:ext uri="{9D8B030D-6E8A-4147-A177-3AD203B41FA5}">
                      <a16:colId xmlns:a16="http://schemas.microsoft.com/office/drawing/2014/main" val="1125143723"/>
                    </a:ext>
                  </a:extLst>
                </a:gridCol>
                <a:gridCol w="771870">
                  <a:extLst>
                    <a:ext uri="{9D8B030D-6E8A-4147-A177-3AD203B41FA5}">
                      <a16:colId xmlns:a16="http://schemas.microsoft.com/office/drawing/2014/main" val="4247357104"/>
                    </a:ext>
                  </a:extLst>
                </a:gridCol>
                <a:gridCol w="704749">
                  <a:extLst>
                    <a:ext uri="{9D8B030D-6E8A-4147-A177-3AD203B41FA5}">
                      <a16:colId xmlns:a16="http://schemas.microsoft.com/office/drawing/2014/main" val="3230212807"/>
                    </a:ext>
                  </a:extLst>
                </a:gridCol>
                <a:gridCol w="738310">
                  <a:extLst>
                    <a:ext uri="{9D8B030D-6E8A-4147-A177-3AD203B41FA5}">
                      <a16:colId xmlns:a16="http://schemas.microsoft.com/office/drawing/2014/main" val="3569539663"/>
                    </a:ext>
                  </a:extLst>
                </a:gridCol>
                <a:gridCol w="738310">
                  <a:extLst>
                    <a:ext uri="{9D8B030D-6E8A-4147-A177-3AD203B41FA5}">
                      <a16:colId xmlns:a16="http://schemas.microsoft.com/office/drawing/2014/main" val="3797134337"/>
                    </a:ext>
                  </a:extLst>
                </a:gridCol>
                <a:gridCol w="687970">
                  <a:extLst>
                    <a:ext uri="{9D8B030D-6E8A-4147-A177-3AD203B41FA5}">
                      <a16:colId xmlns:a16="http://schemas.microsoft.com/office/drawing/2014/main" val="2336939076"/>
                    </a:ext>
                  </a:extLst>
                </a:gridCol>
                <a:gridCol w="687970">
                  <a:extLst>
                    <a:ext uri="{9D8B030D-6E8A-4147-A177-3AD203B41FA5}">
                      <a16:colId xmlns:a16="http://schemas.microsoft.com/office/drawing/2014/main" val="1327956737"/>
                    </a:ext>
                  </a:extLst>
                </a:gridCol>
                <a:gridCol w="805428">
                  <a:extLst>
                    <a:ext uri="{9D8B030D-6E8A-4147-A177-3AD203B41FA5}">
                      <a16:colId xmlns:a16="http://schemas.microsoft.com/office/drawing/2014/main" val="3281264066"/>
                    </a:ext>
                  </a:extLst>
                </a:gridCol>
                <a:gridCol w="805428">
                  <a:extLst>
                    <a:ext uri="{9D8B030D-6E8A-4147-A177-3AD203B41FA5}">
                      <a16:colId xmlns:a16="http://schemas.microsoft.com/office/drawing/2014/main" val="2689016148"/>
                    </a:ext>
                  </a:extLst>
                </a:gridCol>
                <a:gridCol w="805428">
                  <a:extLst>
                    <a:ext uri="{9D8B030D-6E8A-4147-A177-3AD203B41FA5}">
                      <a16:colId xmlns:a16="http://schemas.microsoft.com/office/drawing/2014/main" val="1291121578"/>
                    </a:ext>
                  </a:extLst>
                </a:gridCol>
              </a:tblGrid>
              <a:tr h="489150">
                <a:tc gridSpan="10">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Öğretim Üyeleri veya İdari Kesim Tarafından Düzenlenen Ulusal ve Uluslararası Bilimsel Toplantı Sayısı</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61729188"/>
                  </a:ext>
                </a:extLst>
              </a:tr>
              <a:tr h="316865">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Sempozyum ve Kongre</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Konferans</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Panel</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Seminer</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Açık Oturum</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Teknik Gezi</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Söyleşi</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Çalıştay</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Diğer</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Toplam</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66224622"/>
                  </a:ext>
                </a:extLst>
              </a:tr>
              <a:tr h="255270">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solidFill>
                            <a:schemeClr val="bg1"/>
                          </a:solidFill>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30393660"/>
                  </a:ext>
                </a:extLst>
              </a:tr>
            </a:tbl>
          </a:graphicData>
        </a:graphic>
      </p:graphicFrame>
      <p:graphicFrame>
        <p:nvGraphicFramePr>
          <p:cNvPr id="16" name="Tablo 15">
            <a:extLst>
              <a:ext uri="{FF2B5EF4-FFF2-40B4-BE49-F238E27FC236}">
                <a16:creationId xmlns:a16="http://schemas.microsoft.com/office/drawing/2014/main" id="{FC81EEE4-8769-4D7E-8F7B-3BB1F95C83A6}"/>
              </a:ext>
            </a:extLst>
          </p:cNvPr>
          <p:cNvGraphicFramePr>
            <a:graphicFrameLocks noGrp="1"/>
          </p:cNvGraphicFramePr>
          <p:nvPr>
            <p:extLst>
              <p:ext uri="{D42A27DB-BD31-4B8C-83A1-F6EECF244321}">
                <p14:modId xmlns:p14="http://schemas.microsoft.com/office/powerpoint/2010/main" val="3246084694"/>
              </p:ext>
            </p:extLst>
          </p:nvPr>
        </p:nvGraphicFramePr>
        <p:xfrm>
          <a:off x="2278602" y="3729015"/>
          <a:ext cx="7634791" cy="1262973"/>
        </p:xfrm>
        <a:graphic>
          <a:graphicData uri="http://schemas.openxmlformats.org/drawingml/2006/table">
            <a:tbl>
              <a:tblPr firstRow="1" firstCol="1" bandRow="1">
                <a:tableStyleId>{7DF18680-E054-41AD-8BC1-D1AEF772440D}</a:tableStyleId>
              </a:tblPr>
              <a:tblGrid>
                <a:gridCol w="889328">
                  <a:extLst>
                    <a:ext uri="{9D8B030D-6E8A-4147-A177-3AD203B41FA5}">
                      <a16:colId xmlns:a16="http://schemas.microsoft.com/office/drawing/2014/main" val="864600274"/>
                    </a:ext>
                  </a:extLst>
                </a:gridCol>
                <a:gridCol w="771869">
                  <a:extLst>
                    <a:ext uri="{9D8B030D-6E8A-4147-A177-3AD203B41FA5}">
                      <a16:colId xmlns:a16="http://schemas.microsoft.com/office/drawing/2014/main" val="3118682545"/>
                    </a:ext>
                  </a:extLst>
                </a:gridCol>
                <a:gridCol w="704750">
                  <a:extLst>
                    <a:ext uri="{9D8B030D-6E8A-4147-A177-3AD203B41FA5}">
                      <a16:colId xmlns:a16="http://schemas.microsoft.com/office/drawing/2014/main" val="3899829911"/>
                    </a:ext>
                  </a:extLst>
                </a:gridCol>
                <a:gridCol w="738310">
                  <a:extLst>
                    <a:ext uri="{9D8B030D-6E8A-4147-A177-3AD203B41FA5}">
                      <a16:colId xmlns:a16="http://schemas.microsoft.com/office/drawing/2014/main" val="3715248638"/>
                    </a:ext>
                  </a:extLst>
                </a:gridCol>
                <a:gridCol w="738310">
                  <a:extLst>
                    <a:ext uri="{9D8B030D-6E8A-4147-A177-3AD203B41FA5}">
                      <a16:colId xmlns:a16="http://schemas.microsoft.com/office/drawing/2014/main" val="249501114"/>
                    </a:ext>
                  </a:extLst>
                </a:gridCol>
                <a:gridCol w="687970">
                  <a:extLst>
                    <a:ext uri="{9D8B030D-6E8A-4147-A177-3AD203B41FA5}">
                      <a16:colId xmlns:a16="http://schemas.microsoft.com/office/drawing/2014/main" val="126013351"/>
                    </a:ext>
                  </a:extLst>
                </a:gridCol>
                <a:gridCol w="687970">
                  <a:extLst>
                    <a:ext uri="{9D8B030D-6E8A-4147-A177-3AD203B41FA5}">
                      <a16:colId xmlns:a16="http://schemas.microsoft.com/office/drawing/2014/main" val="1811070286"/>
                    </a:ext>
                  </a:extLst>
                </a:gridCol>
                <a:gridCol w="805428">
                  <a:extLst>
                    <a:ext uri="{9D8B030D-6E8A-4147-A177-3AD203B41FA5}">
                      <a16:colId xmlns:a16="http://schemas.microsoft.com/office/drawing/2014/main" val="1523714693"/>
                    </a:ext>
                  </a:extLst>
                </a:gridCol>
                <a:gridCol w="805428">
                  <a:extLst>
                    <a:ext uri="{9D8B030D-6E8A-4147-A177-3AD203B41FA5}">
                      <a16:colId xmlns:a16="http://schemas.microsoft.com/office/drawing/2014/main" val="1885048934"/>
                    </a:ext>
                  </a:extLst>
                </a:gridCol>
                <a:gridCol w="805428">
                  <a:extLst>
                    <a:ext uri="{9D8B030D-6E8A-4147-A177-3AD203B41FA5}">
                      <a16:colId xmlns:a16="http://schemas.microsoft.com/office/drawing/2014/main" val="3266816762"/>
                    </a:ext>
                  </a:extLst>
                </a:gridCol>
              </a:tblGrid>
              <a:tr h="599398">
                <a:tc gridSpan="10">
                  <a:txBody>
                    <a:bodyPr/>
                    <a:lstStyle/>
                    <a:p>
                      <a:pPr algn="ctr">
                        <a:lnSpc>
                          <a:spcPct val="115000"/>
                        </a:lnSpc>
                        <a:spcAft>
                          <a:spcPts val="0"/>
                        </a:spcAft>
                      </a:pPr>
                      <a:r>
                        <a:rPr lang="tr-TR" sz="1200" dirty="0">
                          <a:solidFill>
                            <a:schemeClr val="bg1"/>
                          </a:solidFill>
                          <a:effectLst/>
                          <a:latin typeface="Calibri" panose="020F0502020204030204" pitchFamily="34" charset="0"/>
                          <a:cs typeface="Calibri" panose="020F0502020204030204" pitchFamily="34" charset="0"/>
                        </a:rPr>
                        <a:t>Üniversite ve Diğer Kuruluşlar Tarafından Düzenlenen Ulusal ve Uluslararası Bilimsel Toplantılara Katılan Sayısı</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36140993"/>
                  </a:ext>
                </a:extLst>
              </a:tr>
              <a:tr h="304800">
                <a:tc>
                  <a:txBody>
                    <a:bodyPr/>
                    <a:lstStyle/>
                    <a:p>
                      <a:pPr algn="ctr">
                        <a:lnSpc>
                          <a:spcPct val="115000"/>
                        </a:lnSpc>
                        <a:spcAft>
                          <a:spcPts val="0"/>
                        </a:spcAft>
                      </a:pPr>
                      <a:r>
                        <a:rPr lang="tr-TR" sz="1200" b="0" dirty="0">
                          <a:solidFill>
                            <a:schemeClr val="bg1"/>
                          </a:solidFill>
                          <a:effectLst/>
                          <a:latin typeface="Calibri" panose="020F0502020204030204" pitchFamily="34" charset="0"/>
                          <a:cs typeface="Calibri" panose="020F0502020204030204" pitchFamily="34" charset="0"/>
                        </a:rPr>
                        <a:t>Sempozyum ve Kongre</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3DFEC"/>
                    </a:solidFill>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Konferans</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Panel</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Seminer</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Açık Oturum</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Teknik Gezi</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Söyleşi</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a:effectLst/>
                          <a:latin typeface="Calibri" panose="020F0502020204030204" pitchFamily="34" charset="0"/>
                          <a:cs typeface="Calibri" panose="020F0502020204030204" pitchFamily="34" charset="0"/>
                        </a:rPr>
                        <a:t>Çalıştay</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Diğer</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tr-TR" sz="1200" dirty="0">
                          <a:effectLst/>
                          <a:latin typeface="Calibri" panose="020F0502020204030204" pitchFamily="34" charset="0"/>
                          <a:cs typeface="Calibri" panose="020F0502020204030204" pitchFamily="34" charset="0"/>
                        </a:rPr>
                        <a:t>Toplam</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60396618"/>
                  </a:ext>
                </a:extLst>
              </a:tr>
              <a:tr h="255270">
                <a:tc>
                  <a:txBody>
                    <a:bodyPr/>
                    <a:lstStyle/>
                    <a:p>
                      <a:pPr>
                        <a:lnSpc>
                          <a:spcPct val="115000"/>
                        </a:lnSpc>
                        <a:spcAft>
                          <a:spcPts val="0"/>
                        </a:spcAft>
                      </a:pPr>
                      <a:r>
                        <a:rPr lang="tr-TR" sz="1200" dirty="0">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AF0F6"/>
                    </a:solidFill>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a:effectLst/>
                          <a:latin typeface="Calibri" panose="020F0502020204030204" pitchFamily="34" charset="0"/>
                          <a:cs typeface="Calibri" panose="020F0502020204030204" pitchFamily="34" charset="0"/>
                        </a:rPr>
                        <a:t> </a:t>
                      </a:r>
                      <a:endParaRPr lang="tr-TR" sz="1200" b="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tr-TR" sz="1200" dirty="0">
                          <a:effectLst/>
                          <a:latin typeface="Calibri" panose="020F0502020204030204" pitchFamily="34" charset="0"/>
                          <a:cs typeface="Calibri" panose="020F0502020204030204" pitchFamily="34" charset="0"/>
                        </a:rPr>
                        <a:t> </a:t>
                      </a:r>
                      <a:endParaRPr lang="tr-TR" sz="1200" b="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1420482"/>
                  </a:ext>
                </a:extLst>
              </a:tr>
            </a:tbl>
          </a:graphicData>
        </a:graphic>
      </p:graphicFrame>
      <p:sp>
        <p:nvSpPr>
          <p:cNvPr id="67" name="Başlık 1">
            <a:extLst>
              <a:ext uri="{FF2B5EF4-FFF2-40B4-BE49-F238E27FC236}">
                <a16:creationId xmlns:a16="http://schemas.microsoft.com/office/drawing/2014/main" id="{03C777C9-01BC-420D-98E0-F7FF4C8B874A}"/>
              </a:ext>
            </a:extLst>
          </p:cNvPr>
          <p:cNvSpPr txBox="1">
            <a:spLocks/>
          </p:cNvSpPr>
          <p:nvPr/>
        </p:nvSpPr>
        <p:spPr>
          <a:xfrm>
            <a:off x="1054408" y="330713"/>
            <a:ext cx="10163511" cy="397769"/>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Faaliyetlere ilişkin bilgiler - 2</a:t>
            </a:r>
            <a:endParaRPr lang="tr-TR" sz="3200" b="1" dirty="0">
              <a:solidFill>
                <a:srgbClr val="FF0000"/>
              </a:solidFill>
              <a:latin typeface="+mj-lt"/>
              <a:ea typeface="+mj-ea"/>
              <a:cs typeface="+mj-cs"/>
            </a:endParaRPr>
          </a:p>
        </p:txBody>
      </p:sp>
      <p:sp>
        <p:nvSpPr>
          <p:cNvPr id="6" name="İçerik Yer Tutucusu 5">
            <a:extLst>
              <a:ext uri="{FF2B5EF4-FFF2-40B4-BE49-F238E27FC236}">
                <a16:creationId xmlns:a16="http://schemas.microsoft.com/office/drawing/2014/main" id="{712D1743-EF1E-4E5A-B564-B175D2863CAD}"/>
              </a:ext>
            </a:extLst>
          </p:cNvPr>
          <p:cNvSpPr>
            <a:spLocks noGrp="1"/>
          </p:cNvSpPr>
          <p:nvPr>
            <p:ph idx="1"/>
          </p:nvPr>
        </p:nvSpPr>
        <p:spPr>
          <a:xfrm>
            <a:off x="1076532" y="945566"/>
            <a:ext cx="9905999" cy="4908696"/>
          </a:xfrm>
        </p:spPr>
        <p:txBody>
          <a:bodyPr>
            <a:normAutofit/>
          </a:bodyPr>
          <a:lstStyle/>
          <a:p>
            <a:pPr marL="0" indent="0" algn="ctr">
              <a:buNone/>
            </a:pPr>
            <a:endParaRPr lang="tr-TR" sz="1400" b="1" dirty="0">
              <a:solidFill>
                <a:schemeClr val="bg1"/>
              </a:solidFill>
              <a:latin typeface="Calibri" panose="020F0502020204030204" pitchFamily="34" charset="0"/>
              <a:cs typeface="Calibri" panose="020F0502020204030204" pitchFamily="34" charset="0"/>
            </a:endParaRPr>
          </a:p>
          <a:p>
            <a:pPr marL="0" indent="0" algn="ctr">
              <a:buNone/>
            </a:pPr>
            <a:r>
              <a:rPr lang="tr-TR" sz="1400" b="1" dirty="0">
                <a:solidFill>
                  <a:schemeClr val="bg1"/>
                </a:solidFill>
                <a:latin typeface="Calibri" panose="020F0502020204030204" pitchFamily="34" charset="0"/>
                <a:cs typeface="Calibri" panose="020F0502020204030204" pitchFamily="34" charset="0"/>
              </a:rPr>
              <a:t>Bilimsel Toplantı Sayıları </a:t>
            </a: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endParaRPr lang="tr-TR" sz="1400" b="1" dirty="0">
              <a:solidFill>
                <a:schemeClr val="bg1"/>
              </a:solidFill>
              <a:latin typeface="Calibri" panose="020F0502020204030204" pitchFamily="34" charset="0"/>
              <a:cs typeface="Calibri" panose="020F0502020204030204" pitchFamily="34" charset="0"/>
            </a:endParaRPr>
          </a:p>
          <a:p>
            <a:pPr marL="0" indent="0" algn="ctr">
              <a:buNone/>
            </a:pPr>
            <a:r>
              <a:rPr lang="tr-TR" sz="1400" b="1" dirty="0">
                <a:solidFill>
                  <a:schemeClr val="bg1"/>
                </a:solidFill>
                <a:latin typeface="Calibri" panose="020F0502020204030204" pitchFamily="34" charset="0"/>
                <a:cs typeface="Calibri" panose="020F0502020204030204" pitchFamily="34" charset="0"/>
              </a:rPr>
              <a:t>Bilimsel Toplantılara Katılım Sayıları </a:t>
            </a:r>
          </a:p>
        </p:txBody>
      </p:sp>
    </p:spTree>
    <p:extLst>
      <p:ext uri="{BB962C8B-B14F-4D97-AF65-F5344CB8AC3E}">
        <p14:creationId xmlns:p14="http://schemas.microsoft.com/office/powerpoint/2010/main" val="3663344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409340937"/>
              </p:ext>
            </p:extLst>
          </p:nvPr>
        </p:nvGraphicFramePr>
        <p:xfrm>
          <a:off x="1054406" y="966788"/>
          <a:ext cx="10163512" cy="5763260"/>
        </p:xfrm>
        <a:graphic>
          <a:graphicData uri="http://schemas.openxmlformats.org/drawingml/2006/table">
            <a:tbl>
              <a:tblPr firstRow="1" bandRow="1">
                <a:tableStyleId>{5C22544A-7EE6-4342-B048-85BDC9FD1C3A}</a:tableStyleId>
              </a:tblPr>
              <a:tblGrid>
                <a:gridCol w="5081756">
                  <a:extLst>
                    <a:ext uri="{9D8B030D-6E8A-4147-A177-3AD203B41FA5}">
                      <a16:colId xmlns:a16="http://schemas.microsoft.com/office/drawing/2014/main" val="3958198496"/>
                    </a:ext>
                  </a:extLst>
                </a:gridCol>
                <a:gridCol w="5081756">
                  <a:extLst>
                    <a:ext uri="{9D8B030D-6E8A-4147-A177-3AD203B41FA5}">
                      <a16:colId xmlns:a16="http://schemas.microsoft.com/office/drawing/2014/main" val="1699754763"/>
                    </a:ext>
                  </a:extLst>
                </a:gridCol>
              </a:tblGrid>
              <a:tr h="370840">
                <a:tc>
                  <a:txBody>
                    <a:bodyPr/>
                    <a:lstStyle/>
                    <a:p>
                      <a:pPr algn="ctr"/>
                      <a:r>
                        <a:rPr lang="tr-TR" sz="1600" dirty="0">
                          <a:latin typeface="Calibri" panose="020F0502020204030204" pitchFamily="34" charset="0"/>
                          <a:cs typeface="Calibri" panose="020F0502020204030204" pitchFamily="34" charset="0"/>
                        </a:rPr>
                        <a:t>Sunulan Hizmetler</a:t>
                      </a:r>
                    </a:p>
                  </a:txBody>
                  <a:tcPr>
                    <a:solidFill>
                      <a:schemeClr val="bg2"/>
                    </a:solidFill>
                  </a:tcPr>
                </a:tc>
                <a:tc>
                  <a:txBody>
                    <a:bodyPr/>
                    <a:lstStyle/>
                    <a:p>
                      <a:pPr algn="ctr"/>
                      <a:r>
                        <a:rPr lang="tr-TR" sz="1600" dirty="0">
                          <a:latin typeface="Calibri" panose="020F0502020204030204" pitchFamily="34" charset="0"/>
                          <a:cs typeface="Calibri" panose="020F0502020204030204" pitchFamily="34" charset="0"/>
                        </a:rPr>
                        <a:t>Veri Alınan Birim</a:t>
                      </a:r>
                    </a:p>
                  </a:txBody>
                  <a:tcPr>
                    <a:solidFill>
                      <a:schemeClr val="bg2"/>
                    </a:solidFill>
                  </a:tcPr>
                </a:tc>
                <a:extLst>
                  <a:ext uri="{0D108BD9-81ED-4DB2-BD59-A6C34878D82A}">
                    <a16:rowId xmlns:a16="http://schemas.microsoft.com/office/drawing/2014/main" val="1853574177"/>
                  </a:ext>
                </a:extLst>
              </a:tr>
              <a:tr h="370840">
                <a:tc>
                  <a:txBody>
                    <a:bodyPr/>
                    <a:lstStyle/>
                    <a:p>
                      <a:r>
                        <a:rPr lang="tr-TR" sz="1600" b="1" dirty="0">
                          <a:latin typeface="Calibri" panose="020F0502020204030204" pitchFamily="34" charset="0"/>
                          <a:cs typeface="Calibri" panose="020F0502020204030204" pitchFamily="34" charset="0"/>
                        </a:rPr>
                        <a:t>1- Eğitim Hizmetleri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Öğrenci İşleri Daire Başkanlığı</a:t>
                      </a:r>
                    </a:p>
                  </a:txBody>
                  <a:tcPr>
                    <a:solidFill>
                      <a:schemeClr val="bg2">
                        <a:lumMod val="20000"/>
                        <a:lumOff val="80000"/>
                      </a:schemeClr>
                    </a:solidFill>
                  </a:tcPr>
                </a:tc>
                <a:extLst>
                  <a:ext uri="{0D108BD9-81ED-4DB2-BD59-A6C34878D82A}">
                    <a16:rowId xmlns:a16="http://schemas.microsoft.com/office/drawing/2014/main" val="901069649"/>
                  </a:ext>
                </a:extLst>
              </a:tr>
              <a:tr h="370840">
                <a:tc>
                  <a:txBody>
                    <a:bodyPr/>
                    <a:lstStyle/>
                    <a:p>
                      <a:r>
                        <a:rPr lang="tr-TR" sz="1600" b="1" dirty="0">
                          <a:latin typeface="Calibri" panose="020F0502020204030204" pitchFamily="34" charset="0"/>
                          <a:cs typeface="Calibri" panose="020F0502020204030204" pitchFamily="34" charset="0"/>
                        </a:rPr>
                        <a:t>2- Sağlık Hizmetleri</a:t>
                      </a:r>
                    </a:p>
                  </a:txBody>
                  <a:tcPr/>
                </a:tc>
                <a:tc>
                  <a:txBody>
                    <a:bodyPr/>
                    <a:lstStyle/>
                    <a:p>
                      <a:r>
                        <a:rPr lang="tr-TR" sz="1600" b="1" dirty="0">
                          <a:latin typeface="Calibri" panose="020F0502020204030204" pitchFamily="34" charset="0"/>
                          <a:cs typeface="Calibri" panose="020F0502020204030204" pitchFamily="34" charset="0"/>
                        </a:rPr>
                        <a:t>Sağlık Kültür ve Spor Daire Bşk./Diş Hekimliği Fakültesi</a:t>
                      </a:r>
                    </a:p>
                  </a:txBody>
                  <a:tcPr/>
                </a:tc>
                <a:extLst>
                  <a:ext uri="{0D108BD9-81ED-4DB2-BD59-A6C34878D82A}">
                    <a16:rowId xmlns:a16="http://schemas.microsoft.com/office/drawing/2014/main" val="2988224294"/>
                  </a:ext>
                </a:extLst>
              </a:tr>
              <a:tr h="370840">
                <a:tc>
                  <a:txBody>
                    <a:bodyPr/>
                    <a:lstStyle/>
                    <a:p>
                      <a:r>
                        <a:rPr lang="tr-TR" sz="1600" b="1" dirty="0">
                          <a:latin typeface="Calibri" panose="020F0502020204030204" pitchFamily="34" charset="0"/>
                          <a:cs typeface="Calibri" panose="020F0502020204030204" pitchFamily="34" charset="0"/>
                        </a:rPr>
                        <a:t>3- Personel Faaliyetlerinde Yürütülen Hizmetler</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Personel Daire Başkanlığı</a:t>
                      </a:r>
                    </a:p>
                  </a:txBody>
                  <a:tcPr>
                    <a:solidFill>
                      <a:schemeClr val="bg2">
                        <a:lumMod val="20000"/>
                        <a:lumOff val="80000"/>
                      </a:schemeClr>
                    </a:solidFill>
                  </a:tcPr>
                </a:tc>
                <a:extLst>
                  <a:ext uri="{0D108BD9-81ED-4DB2-BD59-A6C34878D82A}">
                    <a16:rowId xmlns:a16="http://schemas.microsoft.com/office/drawing/2014/main" val="3530702885"/>
                  </a:ext>
                </a:extLst>
              </a:tr>
              <a:tr h="370840">
                <a:tc>
                  <a:txBody>
                    <a:bodyPr/>
                    <a:lstStyle/>
                    <a:p>
                      <a:r>
                        <a:rPr lang="tr-TR" sz="1600" b="1" dirty="0">
                          <a:latin typeface="Calibri" panose="020F0502020204030204" pitchFamily="34" charset="0"/>
                          <a:cs typeface="Calibri" panose="020F0502020204030204" pitchFamily="34" charset="0"/>
                        </a:rPr>
                        <a:t>4- Barınma, Beslenme ve Sosyal Tesis Hizmetleri</a:t>
                      </a:r>
                    </a:p>
                  </a:txBody>
                  <a:tcPr/>
                </a:tc>
                <a:tc>
                  <a:txBody>
                    <a:bodyPr/>
                    <a:lstStyle/>
                    <a:p>
                      <a:r>
                        <a:rPr kumimoji="0" lang="tr-T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Sağlık Kültür ve Spor Daire Başkanlığı</a:t>
                      </a:r>
                      <a:endParaRPr lang="tr-TR" sz="16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75749449"/>
                  </a:ext>
                </a:extLst>
              </a:tr>
              <a:tr h="370840">
                <a:tc>
                  <a:txBody>
                    <a:bodyPr/>
                    <a:lstStyle/>
                    <a:p>
                      <a:r>
                        <a:rPr lang="tr-TR" sz="1600" b="1" dirty="0">
                          <a:latin typeface="Calibri" panose="020F0502020204030204" pitchFamily="34" charset="0"/>
                          <a:cs typeface="Calibri" panose="020F0502020204030204" pitchFamily="34" charset="0"/>
                        </a:rPr>
                        <a:t>5- Kültürel ve Sportif Hizmetler</a:t>
                      </a:r>
                    </a:p>
                  </a:txBody>
                  <a:tcP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Sağlık Kültür ve Spor Daire Başkanlığı</a:t>
                      </a:r>
                    </a:p>
                  </a:txBody>
                  <a:tcPr>
                    <a:solidFill>
                      <a:schemeClr val="bg2">
                        <a:lumMod val="20000"/>
                        <a:lumOff val="80000"/>
                      </a:schemeClr>
                    </a:solidFill>
                  </a:tcPr>
                </a:tc>
                <a:extLst>
                  <a:ext uri="{0D108BD9-81ED-4DB2-BD59-A6C34878D82A}">
                    <a16:rowId xmlns:a16="http://schemas.microsoft.com/office/drawing/2014/main" val="1338078911"/>
                  </a:ext>
                </a:extLst>
              </a:tr>
              <a:tr h="370840">
                <a:tc>
                  <a:txBody>
                    <a:bodyPr/>
                    <a:lstStyle/>
                    <a:p>
                      <a:r>
                        <a:rPr lang="tr-TR" sz="1600" b="1" dirty="0">
                          <a:latin typeface="Calibri" panose="020F0502020204030204" pitchFamily="34" charset="0"/>
                          <a:cs typeface="Calibri" panose="020F0502020204030204" pitchFamily="34" charset="0"/>
                        </a:rPr>
                        <a:t>6- Ulaşım Hizmetleri</a:t>
                      </a:r>
                    </a:p>
                  </a:txBody>
                  <a:tcPr/>
                </a:tc>
                <a:tc>
                  <a:txBody>
                    <a:bodyPr/>
                    <a:lstStyle/>
                    <a:p>
                      <a:r>
                        <a:rPr lang="tr-TR" sz="1600" b="1" dirty="0">
                          <a:latin typeface="Calibri" panose="020F0502020204030204" pitchFamily="34" charset="0"/>
                          <a:cs typeface="Calibri" panose="020F0502020204030204" pitchFamily="34" charset="0"/>
                        </a:rPr>
                        <a:t>İdari ve Mali İşler Daire Başkanlığı</a:t>
                      </a:r>
                    </a:p>
                  </a:txBody>
                  <a:tcPr/>
                </a:tc>
                <a:extLst>
                  <a:ext uri="{0D108BD9-81ED-4DB2-BD59-A6C34878D82A}">
                    <a16:rowId xmlns:a16="http://schemas.microsoft.com/office/drawing/2014/main" val="2013378089"/>
                  </a:ext>
                </a:extLst>
              </a:tr>
              <a:tr h="370840">
                <a:tc>
                  <a:txBody>
                    <a:bodyPr/>
                    <a:lstStyle/>
                    <a:p>
                      <a:r>
                        <a:rPr lang="tr-TR" sz="1600" b="1" dirty="0">
                          <a:latin typeface="Calibri" panose="020F0502020204030204" pitchFamily="34" charset="0"/>
                          <a:cs typeface="Calibri" panose="020F0502020204030204" pitchFamily="34" charset="0"/>
                        </a:rPr>
                        <a:t>7- Güvenlik ve Temizlik Hizmetleri</a:t>
                      </a:r>
                    </a:p>
                  </a:txBody>
                  <a:tcPr>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İdari ve Mali İşler Daire Başkanlığı</a:t>
                      </a:r>
                    </a:p>
                  </a:txBody>
                  <a:tcPr>
                    <a:solidFill>
                      <a:schemeClr val="bg2">
                        <a:lumMod val="20000"/>
                        <a:lumOff val="80000"/>
                      </a:schemeClr>
                    </a:solidFill>
                  </a:tcPr>
                </a:tc>
                <a:extLst>
                  <a:ext uri="{0D108BD9-81ED-4DB2-BD59-A6C34878D82A}">
                    <a16:rowId xmlns:a16="http://schemas.microsoft.com/office/drawing/2014/main" val="4282938467"/>
                  </a:ext>
                </a:extLst>
              </a:tr>
              <a:tr h="370840">
                <a:tc>
                  <a:txBody>
                    <a:bodyPr/>
                    <a:lstStyle/>
                    <a:p>
                      <a:r>
                        <a:rPr lang="tr-TR" sz="1600" b="1" dirty="0">
                          <a:latin typeface="Calibri" panose="020F0502020204030204" pitchFamily="34" charset="0"/>
                          <a:cs typeface="Calibri" panose="020F0502020204030204" pitchFamily="34" charset="0"/>
                        </a:rPr>
                        <a:t>8- Sivil Savunma Hizmetleri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İdari ve Mali İşler Daire Başkanlığı</a:t>
                      </a:r>
                    </a:p>
                  </a:txBody>
                  <a:tcPr/>
                </a:tc>
                <a:extLst>
                  <a:ext uri="{0D108BD9-81ED-4DB2-BD59-A6C34878D82A}">
                    <a16:rowId xmlns:a16="http://schemas.microsoft.com/office/drawing/2014/main" val="2537175689"/>
                  </a:ext>
                </a:extLst>
              </a:tr>
              <a:tr h="370840">
                <a:tc>
                  <a:txBody>
                    <a:bodyPr/>
                    <a:lstStyle/>
                    <a:p>
                      <a:r>
                        <a:rPr lang="tr-TR" sz="1600" b="1" dirty="0">
                          <a:latin typeface="Calibri" panose="020F0502020204030204" pitchFamily="34" charset="0"/>
                          <a:cs typeface="Calibri" panose="020F0502020204030204" pitchFamily="34" charset="0"/>
                        </a:rPr>
                        <a:t>9- Satınalma Hizmetleri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Tüm Birimler</a:t>
                      </a:r>
                    </a:p>
                  </a:txBody>
                  <a:tcPr>
                    <a:solidFill>
                      <a:schemeClr val="bg2">
                        <a:lumMod val="20000"/>
                        <a:lumOff val="80000"/>
                      </a:schemeClr>
                    </a:solidFill>
                  </a:tcPr>
                </a:tc>
                <a:extLst>
                  <a:ext uri="{0D108BD9-81ED-4DB2-BD59-A6C34878D82A}">
                    <a16:rowId xmlns:a16="http://schemas.microsoft.com/office/drawing/2014/main" val="1888031624"/>
                  </a:ext>
                </a:extLst>
              </a:tr>
              <a:tr h="370840">
                <a:tc>
                  <a:txBody>
                    <a:bodyPr/>
                    <a:lstStyle/>
                    <a:p>
                      <a:r>
                        <a:rPr lang="tr-TR" sz="1600" b="1" dirty="0">
                          <a:latin typeface="Calibri" panose="020F0502020204030204" pitchFamily="34" charset="0"/>
                          <a:cs typeface="Calibri" panose="020F0502020204030204" pitchFamily="34" charset="0"/>
                        </a:rPr>
                        <a:t>10- Yapım, Bakım ve Onarım Hizmetleri</a:t>
                      </a:r>
                    </a:p>
                  </a:txBody>
                  <a:tcPr/>
                </a:tc>
                <a:tc>
                  <a:txBody>
                    <a:bodyPr/>
                    <a:lstStyle/>
                    <a:p>
                      <a:r>
                        <a:rPr lang="tr-TR" sz="1600" b="1" dirty="0">
                          <a:latin typeface="Calibri" panose="020F0502020204030204" pitchFamily="34" charset="0"/>
                          <a:cs typeface="Calibri" panose="020F0502020204030204" pitchFamily="34" charset="0"/>
                        </a:rPr>
                        <a:t>Yapı İşleri ve Teknik Daire</a:t>
                      </a:r>
                      <a:r>
                        <a:rPr lang="tr-TR" sz="1600" b="1" baseline="0" dirty="0">
                          <a:latin typeface="Calibri" panose="020F0502020204030204" pitchFamily="34" charset="0"/>
                          <a:cs typeface="Calibri" panose="020F0502020204030204" pitchFamily="34" charset="0"/>
                        </a:rPr>
                        <a:t> Başkanlığı</a:t>
                      </a:r>
                      <a:endParaRPr lang="tr-TR" sz="16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89834461"/>
                  </a:ext>
                </a:extLst>
              </a:tr>
              <a:tr h="370840">
                <a:tc>
                  <a:txBody>
                    <a:bodyPr/>
                    <a:lstStyle/>
                    <a:p>
                      <a:r>
                        <a:rPr lang="tr-TR" sz="1600" b="1" dirty="0">
                          <a:latin typeface="Calibri" panose="020F0502020204030204" pitchFamily="34" charset="0"/>
                          <a:cs typeface="Calibri" panose="020F0502020204030204" pitchFamily="34" charset="0"/>
                        </a:rPr>
                        <a:t>11- Personele Sağlanan Eğitim Hizmetleri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Personel Daire Başkanlığı</a:t>
                      </a:r>
                    </a:p>
                  </a:txBody>
                  <a:tcPr>
                    <a:solidFill>
                      <a:schemeClr val="bg2">
                        <a:lumMod val="20000"/>
                        <a:lumOff val="80000"/>
                      </a:schemeClr>
                    </a:solidFill>
                  </a:tcPr>
                </a:tc>
                <a:extLst>
                  <a:ext uri="{0D108BD9-81ED-4DB2-BD59-A6C34878D82A}">
                    <a16:rowId xmlns:a16="http://schemas.microsoft.com/office/drawing/2014/main" val="3143831780"/>
                  </a:ext>
                </a:extLst>
              </a:tr>
              <a:tr h="370840">
                <a:tc>
                  <a:txBody>
                    <a:bodyPr/>
                    <a:lstStyle/>
                    <a:p>
                      <a:r>
                        <a:rPr lang="tr-TR" sz="1600" b="1" dirty="0">
                          <a:latin typeface="Calibri" panose="020F0502020204030204" pitchFamily="34" charset="0"/>
                          <a:cs typeface="Calibri" panose="020F0502020204030204" pitchFamily="34" charset="0"/>
                        </a:rPr>
                        <a:t>12- </a:t>
                      </a:r>
                      <a:r>
                        <a:rPr lang="tr-TR" sz="1550" b="1" dirty="0">
                          <a:latin typeface="Calibri" panose="020F0502020204030204" pitchFamily="34" charset="0"/>
                          <a:cs typeface="Calibri" panose="020F0502020204030204" pitchFamily="34" charset="0"/>
                        </a:rPr>
                        <a:t>Bilgi Edinme Hakkı Kanunu Gereğince Sunulan Hizmetler</a:t>
                      </a:r>
                    </a:p>
                  </a:txBody>
                  <a:tcPr/>
                </a:tc>
                <a:tc>
                  <a:txBody>
                    <a:bodyPr/>
                    <a:lstStyle/>
                    <a:p>
                      <a:r>
                        <a:rPr lang="tr-TR" sz="1600" b="1" dirty="0">
                          <a:latin typeface="Calibri" panose="020F0502020204030204" pitchFamily="34" charset="0"/>
                          <a:cs typeface="Calibri" panose="020F0502020204030204" pitchFamily="34" charset="0"/>
                        </a:rPr>
                        <a:t>Genel Sekreterlik</a:t>
                      </a:r>
                    </a:p>
                  </a:txBody>
                  <a:tcPr/>
                </a:tc>
                <a:extLst>
                  <a:ext uri="{0D108BD9-81ED-4DB2-BD59-A6C34878D82A}">
                    <a16:rowId xmlns:a16="http://schemas.microsoft.com/office/drawing/2014/main" val="2946050756"/>
                  </a:ext>
                </a:extLst>
              </a:tr>
              <a:tr h="370840">
                <a:tc>
                  <a:txBody>
                    <a:bodyPr/>
                    <a:lstStyle/>
                    <a:p>
                      <a:r>
                        <a:rPr lang="tr-TR" sz="1600" b="1" dirty="0">
                          <a:latin typeface="Calibri" panose="020F0502020204030204" pitchFamily="34" charset="0"/>
                          <a:cs typeface="Calibri" panose="020F0502020204030204" pitchFamily="34" charset="0"/>
                        </a:rPr>
                        <a:t>13- Hukuki Faaliyetler</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Hukuk Müşavirliği</a:t>
                      </a:r>
                    </a:p>
                  </a:txBody>
                  <a:tcPr>
                    <a:solidFill>
                      <a:schemeClr val="bg2">
                        <a:lumMod val="20000"/>
                        <a:lumOff val="80000"/>
                      </a:schemeClr>
                    </a:solidFill>
                  </a:tcPr>
                </a:tc>
                <a:extLst>
                  <a:ext uri="{0D108BD9-81ED-4DB2-BD59-A6C34878D82A}">
                    <a16:rowId xmlns:a16="http://schemas.microsoft.com/office/drawing/2014/main" val="700844392"/>
                  </a:ext>
                </a:extLst>
              </a:tr>
              <a:tr h="370840">
                <a:tc>
                  <a:txBody>
                    <a:bodyPr/>
                    <a:lstStyle/>
                    <a:p>
                      <a:r>
                        <a:rPr lang="tr-TR" sz="1600" b="1" dirty="0">
                          <a:latin typeface="Calibri" panose="020F0502020204030204" pitchFamily="34" charset="0"/>
                          <a:cs typeface="Calibri" panose="020F0502020204030204" pitchFamily="34" charset="0"/>
                        </a:rPr>
                        <a:t>14- Mali Hizmetler</a:t>
                      </a:r>
                    </a:p>
                  </a:txBody>
                  <a:tcPr/>
                </a:tc>
                <a:tc>
                  <a:txBody>
                    <a:bodyPr/>
                    <a:lstStyle/>
                    <a:p>
                      <a:r>
                        <a:rPr lang="tr-TR" sz="1600" b="1" dirty="0">
                          <a:latin typeface="Calibri" panose="020F0502020204030204" pitchFamily="34" charset="0"/>
                          <a:cs typeface="Calibri" panose="020F0502020204030204" pitchFamily="34" charset="0"/>
                        </a:rPr>
                        <a:t>Strateji Geliştirme Daire Başkanlığı</a:t>
                      </a:r>
                    </a:p>
                  </a:txBody>
                  <a:tcPr/>
                </a:tc>
                <a:extLst>
                  <a:ext uri="{0D108BD9-81ED-4DB2-BD59-A6C34878D82A}">
                    <a16:rowId xmlns:a16="http://schemas.microsoft.com/office/drawing/2014/main" val="1803690608"/>
                  </a:ext>
                </a:extLst>
              </a:tr>
            </a:tbl>
          </a:graphicData>
        </a:graphic>
      </p:graphicFrame>
      <p:sp>
        <p:nvSpPr>
          <p:cNvPr id="5" name="Başlık 1">
            <a:extLst>
              <a:ext uri="{FF2B5EF4-FFF2-40B4-BE49-F238E27FC236}">
                <a16:creationId xmlns:a16="http://schemas.microsoft.com/office/drawing/2014/main" id="{03C777C9-01BC-420D-98E0-F7FF4C8B874A}"/>
              </a:ext>
            </a:extLst>
          </p:cNvPr>
          <p:cNvSpPr txBox="1">
            <a:spLocks/>
          </p:cNvSpPr>
          <p:nvPr/>
        </p:nvSpPr>
        <p:spPr>
          <a:xfrm>
            <a:off x="1054408" y="330713"/>
            <a:ext cx="10163511" cy="520625"/>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İdare faaliyet raporunda sunulan hizmetler başlığında yer alan hizmetler</a:t>
            </a:r>
            <a:endParaRPr lang="tr-TR" sz="3200" b="1" dirty="0">
              <a:solidFill>
                <a:srgbClr val="FF0000"/>
              </a:solidFill>
              <a:latin typeface="+mj-lt"/>
              <a:ea typeface="+mj-ea"/>
              <a:cs typeface="+mj-cs"/>
            </a:endParaRPr>
          </a:p>
        </p:txBody>
      </p:sp>
    </p:spTree>
    <p:extLst>
      <p:ext uri="{BB962C8B-B14F-4D97-AF65-F5344CB8AC3E}">
        <p14:creationId xmlns:p14="http://schemas.microsoft.com/office/powerpoint/2010/main" val="3834021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1417690130"/>
              </p:ext>
            </p:extLst>
          </p:nvPr>
        </p:nvGraphicFramePr>
        <p:xfrm>
          <a:off x="1054406" y="966788"/>
          <a:ext cx="10163512" cy="5979160"/>
        </p:xfrm>
        <a:graphic>
          <a:graphicData uri="http://schemas.openxmlformats.org/drawingml/2006/table">
            <a:tbl>
              <a:tblPr firstRow="1" bandRow="1">
                <a:tableStyleId>{5C22544A-7EE6-4342-B048-85BDC9FD1C3A}</a:tableStyleId>
              </a:tblPr>
              <a:tblGrid>
                <a:gridCol w="5081756">
                  <a:extLst>
                    <a:ext uri="{9D8B030D-6E8A-4147-A177-3AD203B41FA5}">
                      <a16:colId xmlns:a16="http://schemas.microsoft.com/office/drawing/2014/main" val="3958198496"/>
                    </a:ext>
                  </a:extLst>
                </a:gridCol>
                <a:gridCol w="5081756">
                  <a:extLst>
                    <a:ext uri="{9D8B030D-6E8A-4147-A177-3AD203B41FA5}">
                      <a16:colId xmlns:a16="http://schemas.microsoft.com/office/drawing/2014/main" val="1699754763"/>
                    </a:ext>
                  </a:extLst>
                </a:gridCol>
              </a:tblGrid>
              <a:tr h="370840">
                <a:tc>
                  <a:txBody>
                    <a:bodyPr/>
                    <a:lstStyle/>
                    <a:p>
                      <a:pPr algn="ctr"/>
                      <a:r>
                        <a:rPr lang="tr-TR" sz="1600" dirty="0">
                          <a:latin typeface="Calibri" panose="020F0502020204030204" pitchFamily="34" charset="0"/>
                          <a:cs typeface="Calibri" panose="020F0502020204030204" pitchFamily="34" charset="0"/>
                        </a:rPr>
                        <a:t>Sunulan Hizmetler</a:t>
                      </a:r>
                    </a:p>
                  </a:txBody>
                  <a:tcPr>
                    <a:solidFill>
                      <a:schemeClr val="bg2"/>
                    </a:solidFill>
                  </a:tcPr>
                </a:tc>
                <a:tc>
                  <a:txBody>
                    <a:bodyPr/>
                    <a:lstStyle/>
                    <a:p>
                      <a:pPr algn="ctr"/>
                      <a:r>
                        <a:rPr lang="tr-TR" sz="1600" dirty="0">
                          <a:latin typeface="Calibri" panose="020F0502020204030204" pitchFamily="34" charset="0"/>
                          <a:cs typeface="Calibri" panose="020F0502020204030204" pitchFamily="34" charset="0"/>
                        </a:rPr>
                        <a:t>Veri Alınan Birim</a:t>
                      </a:r>
                    </a:p>
                  </a:txBody>
                  <a:tcPr>
                    <a:solidFill>
                      <a:schemeClr val="bg2"/>
                    </a:solidFill>
                  </a:tcPr>
                </a:tc>
                <a:extLst>
                  <a:ext uri="{0D108BD9-81ED-4DB2-BD59-A6C34878D82A}">
                    <a16:rowId xmlns:a16="http://schemas.microsoft.com/office/drawing/2014/main" val="1853574177"/>
                  </a:ext>
                </a:extLst>
              </a:tr>
              <a:tr h="370840">
                <a:tc>
                  <a:txBody>
                    <a:bodyPr/>
                    <a:lstStyle/>
                    <a:p>
                      <a:r>
                        <a:rPr lang="tr-TR" sz="1600" b="1" dirty="0">
                          <a:latin typeface="Calibri" panose="020F0502020204030204" pitchFamily="34" charset="0"/>
                          <a:cs typeface="Calibri" panose="020F0502020204030204" pitchFamily="34" charset="0"/>
                        </a:rPr>
                        <a:t>15- Danışmanlık ve Bilgilendirme Hizmetleri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Hukuk Müşavirliği/İç Denetim Birimi/</a:t>
                      </a:r>
                      <a:r>
                        <a:rPr lang="tr-TR" sz="1600" b="1" baseline="0" dirty="0">
                          <a:latin typeface="Calibri" panose="020F0502020204030204" pitchFamily="34" charset="0"/>
                          <a:cs typeface="Calibri" panose="020F0502020204030204" pitchFamily="34" charset="0"/>
                        </a:rPr>
                        <a:t>Strateji </a:t>
                      </a:r>
                      <a:r>
                        <a:rPr lang="tr-TR" sz="1600" b="1" baseline="0" dirty="0" err="1">
                          <a:latin typeface="Calibri" panose="020F0502020204030204" pitchFamily="34" charset="0"/>
                          <a:cs typeface="Calibri" panose="020F0502020204030204" pitchFamily="34" charset="0"/>
                        </a:rPr>
                        <a:t>Gel.D.Bşk</a:t>
                      </a:r>
                      <a:r>
                        <a:rPr lang="tr-TR" sz="1600" b="1" baseline="0" dirty="0">
                          <a:latin typeface="Calibri" panose="020F0502020204030204" pitchFamily="34" charset="0"/>
                          <a:cs typeface="Calibri" panose="020F0502020204030204" pitchFamily="34" charset="0"/>
                        </a:rPr>
                        <a:t>.</a:t>
                      </a:r>
                      <a:endParaRPr lang="tr-TR" sz="1600" b="1" dirty="0">
                        <a:latin typeface="Calibri" panose="020F0502020204030204" pitchFamily="34" charset="0"/>
                        <a:cs typeface="Calibri" panose="020F0502020204030204" pitchFamily="34" charset="0"/>
                      </a:endParaRPr>
                    </a:p>
                  </a:txBody>
                  <a:tcPr>
                    <a:solidFill>
                      <a:schemeClr val="bg2">
                        <a:lumMod val="20000"/>
                        <a:lumOff val="80000"/>
                      </a:schemeClr>
                    </a:solidFill>
                  </a:tcPr>
                </a:tc>
                <a:extLst>
                  <a:ext uri="{0D108BD9-81ED-4DB2-BD59-A6C34878D82A}">
                    <a16:rowId xmlns:a16="http://schemas.microsoft.com/office/drawing/2014/main" val="901069649"/>
                  </a:ext>
                </a:extLst>
              </a:tr>
              <a:tr h="370840">
                <a:tc>
                  <a:txBody>
                    <a:bodyPr/>
                    <a:lstStyle/>
                    <a:p>
                      <a:r>
                        <a:rPr lang="tr-TR" sz="1600" b="1" dirty="0">
                          <a:latin typeface="Calibri" panose="020F0502020204030204" pitchFamily="34" charset="0"/>
                          <a:cs typeface="Calibri" panose="020F0502020204030204" pitchFamily="34" charset="0"/>
                        </a:rPr>
                        <a:t>16- Arşiv Hizmetleri</a:t>
                      </a:r>
                    </a:p>
                  </a:txBody>
                  <a:tcPr/>
                </a:tc>
                <a:tc>
                  <a:txBody>
                    <a:bodyPr/>
                    <a:lstStyle/>
                    <a:p>
                      <a:r>
                        <a:rPr lang="tr-TR" sz="1600" b="1" dirty="0">
                          <a:latin typeface="Calibri" panose="020F0502020204030204" pitchFamily="34" charset="0"/>
                          <a:cs typeface="Calibri" panose="020F0502020204030204" pitchFamily="34" charset="0"/>
                        </a:rPr>
                        <a:t>Genel Sekreterlik</a:t>
                      </a:r>
                    </a:p>
                  </a:txBody>
                  <a:tcPr/>
                </a:tc>
                <a:extLst>
                  <a:ext uri="{0D108BD9-81ED-4DB2-BD59-A6C34878D82A}">
                    <a16:rowId xmlns:a16="http://schemas.microsoft.com/office/drawing/2014/main" val="2988224294"/>
                  </a:ext>
                </a:extLst>
              </a:tr>
              <a:tr h="370840">
                <a:tc>
                  <a:txBody>
                    <a:bodyPr/>
                    <a:lstStyle/>
                    <a:p>
                      <a:r>
                        <a:rPr lang="tr-TR" sz="1600" b="1" dirty="0">
                          <a:latin typeface="Calibri" panose="020F0502020204030204" pitchFamily="34" charset="0"/>
                          <a:cs typeface="Calibri" panose="020F0502020204030204" pitchFamily="34" charset="0"/>
                        </a:rPr>
                        <a:t>17- İstatistik Birimi Hizmetleri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Genel Sekreterlik</a:t>
                      </a:r>
                    </a:p>
                  </a:txBody>
                  <a:tcPr>
                    <a:solidFill>
                      <a:schemeClr val="bg2">
                        <a:lumMod val="20000"/>
                        <a:lumOff val="80000"/>
                      </a:schemeClr>
                    </a:solidFill>
                  </a:tcPr>
                </a:tc>
                <a:extLst>
                  <a:ext uri="{0D108BD9-81ED-4DB2-BD59-A6C34878D82A}">
                    <a16:rowId xmlns:a16="http://schemas.microsoft.com/office/drawing/2014/main" val="3530702885"/>
                  </a:ext>
                </a:extLst>
              </a:tr>
              <a:tr h="370840">
                <a:tc>
                  <a:txBody>
                    <a:bodyPr/>
                    <a:lstStyle/>
                    <a:p>
                      <a:r>
                        <a:rPr lang="tr-TR" sz="1600" b="1" dirty="0">
                          <a:latin typeface="Calibri" panose="020F0502020204030204" pitchFamily="34" charset="0"/>
                          <a:cs typeface="Calibri" panose="020F0502020204030204" pitchFamily="34" charset="0"/>
                        </a:rPr>
                        <a:t>18- Kütüphane Hizmetleri</a:t>
                      </a:r>
                    </a:p>
                  </a:txBody>
                  <a:tcPr/>
                </a:tc>
                <a:tc>
                  <a:txBody>
                    <a:bodyPr/>
                    <a:lstStyle/>
                    <a:p>
                      <a:r>
                        <a:rPr lang="tr-TR" sz="1600" b="1" dirty="0">
                          <a:latin typeface="Calibri" panose="020F0502020204030204" pitchFamily="34" charset="0"/>
                          <a:cs typeface="Calibri" panose="020F0502020204030204" pitchFamily="34" charset="0"/>
                        </a:rPr>
                        <a:t>Kütüphane ve Dokümantasyon Daire Başkanlığı</a:t>
                      </a:r>
                    </a:p>
                  </a:txBody>
                  <a:tcPr/>
                </a:tc>
                <a:extLst>
                  <a:ext uri="{0D108BD9-81ED-4DB2-BD59-A6C34878D82A}">
                    <a16:rowId xmlns:a16="http://schemas.microsoft.com/office/drawing/2014/main" val="3375749449"/>
                  </a:ext>
                </a:extLst>
              </a:tr>
              <a:tr h="370840">
                <a:tc>
                  <a:txBody>
                    <a:bodyPr/>
                    <a:lstStyle/>
                    <a:p>
                      <a:r>
                        <a:rPr lang="tr-TR" sz="1600" b="1" dirty="0">
                          <a:latin typeface="Calibri" panose="020F0502020204030204" pitchFamily="34" charset="0"/>
                          <a:cs typeface="Calibri" panose="020F0502020204030204" pitchFamily="34" charset="0"/>
                        </a:rPr>
                        <a:t>19- Bilgi ve Teknolojik Kaynaklarda Hizmetler</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Bilgi İşlem Daire Başkanlığı</a:t>
                      </a:r>
                    </a:p>
                  </a:txBody>
                  <a:tcPr>
                    <a:solidFill>
                      <a:schemeClr val="bg2">
                        <a:lumMod val="20000"/>
                        <a:lumOff val="80000"/>
                      </a:schemeClr>
                    </a:solidFill>
                  </a:tcPr>
                </a:tc>
                <a:extLst>
                  <a:ext uri="{0D108BD9-81ED-4DB2-BD59-A6C34878D82A}">
                    <a16:rowId xmlns:a16="http://schemas.microsoft.com/office/drawing/2014/main" val="1338078911"/>
                  </a:ext>
                </a:extLst>
              </a:tr>
              <a:tr h="370840">
                <a:tc>
                  <a:txBody>
                    <a:bodyPr/>
                    <a:lstStyle/>
                    <a:p>
                      <a:r>
                        <a:rPr lang="tr-TR" sz="1600" b="1" dirty="0">
                          <a:latin typeface="Calibri" panose="020F0502020204030204" pitchFamily="34" charset="0"/>
                          <a:cs typeface="Calibri" panose="020F0502020204030204" pitchFamily="34" charset="0"/>
                        </a:rPr>
                        <a:t>20- Yurtdışı Faaliyetlerde Sağlanan Hizmetler</a:t>
                      </a:r>
                    </a:p>
                  </a:txBody>
                  <a:tcPr/>
                </a:tc>
                <a:tc>
                  <a:txBody>
                    <a:bodyPr/>
                    <a:lstStyle/>
                    <a:p>
                      <a:r>
                        <a:rPr lang="tr-TR" sz="1600" b="1" dirty="0">
                          <a:latin typeface="Calibri" panose="020F0502020204030204" pitchFamily="34" charset="0"/>
                          <a:cs typeface="Calibri" panose="020F0502020204030204" pitchFamily="34" charset="0"/>
                        </a:rPr>
                        <a:t>Akademik</a:t>
                      </a:r>
                      <a:r>
                        <a:rPr lang="tr-TR" sz="1600" b="1" baseline="0" dirty="0">
                          <a:latin typeface="Calibri" panose="020F0502020204030204" pitchFamily="34" charset="0"/>
                          <a:cs typeface="Calibri" panose="020F0502020204030204" pitchFamily="34" charset="0"/>
                        </a:rPr>
                        <a:t> Birimler</a:t>
                      </a:r>
                      <a:endParaRPr lang="tr-TR" sz="16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13378089"/>
                  </a:ext>
                </a:extLst>
              </a:tr>
              <a:tr h="370840">
                <a:tc>
                  <a:txBody>
                    <a:bodyPr/>
                    <a:lstStyle/>
                    <a:p>
                      <a:r>
                        <a:rPr lang="tr-TR" sz="1600" b="1" dirty="0">
                          <a:latin typeface="Calibri" panose="020F0502020204030204" pitchFamily="34" charset="0"/>
                          <a:cs typeface="Calibri" panose="020F0502020204030204" pitchFamily="34" charset="0"/>
                        </a:rPr>
                        <a:t>21- </a:t>
                      </a:r>
                      <a:r>
                        <a:rPr lang="nn-NO" sz="1600" b="1" dirty="0">
                          <a:latin typeface="Calibri" panose="020F0502020204030204" pitchFamily="34" charset="0"/>
                          <a:cs typeface="Calibri" panose="020F0502020204030204" pitchFamily="34" charset="0"/>
                        </a:rPr>
                        <a:t>Ulusal ve Uluslararası Bilimsel Toplantı Faaliyetleri</a:t>
                      </a:r>
                      <a:endParaRPr lang="tr-TR" sz="1600" b="1" dirty="0">
                        <a:latin typeface="Calibri" panose="020F0502020204030204" pitchFamily="34" charset="0"/>
                        <a:cs typeface="Calibri" panose="020F0502020204030204" pitchFamily="34" charset="0"/>
                      </a:endParaRP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Akademik Birimler</a:t>
                      </a:r>
                    </a:p>
                  </a:txBody>
                  <a:tcPr>
                    <a:solidFill>
                      <a:schemeClr val="bg2">
                        <a:lumMod val="20000"/>
                        <a:lumOff val="80000"/>
                      </a:schemeClr>
                    </a:solidFill>
                  </a:tcPr>
                </a:tc>
                <a:extLst>
                  <a:ext uri="{0D108BD9-81ED-4DB2-BD59-A6C34878D82A}">
                    <a16:rowId xmlns:a16="http://schemas.microsoft.com/office/drawing/2014/main" val="4282938467"/>
                  </a:ext>
                </a:extLst>
              </a:tr>
              <a:tr h="370840">
                <a:tc>
                  <a:txBody>
                    <a:bodyPr/>
                    <a:lstStyle/>
                    <a:p>
                      <a:r>
                        <a:rPr lang="tr-TR" sz="1600" b="1" dirty="0">
                          <a:latin typeface="Calibri" panose="020F0502020204030204" pitchFamily="34" charset="0"/>
                          <a:cs typeface="Calibri" panose="020F0502020204030204" pitchFamily="34" charset="0"/>
                        </a:rPr>
                        <a:t>22- Üniversiteler Arasında Yapılan ve Yürürlükte Olan İkili Anlaşmalar</a:t>
                      </a:r>
                    </a:p>
                  </a:txBody>
                  <a:tcPr/>
                </a:tc>
                <a:tc>
                  <a:txBody>
                    <a:bodyPr/>
                    <a:lstStyle/>
                    <a:p>
                      <a:r>
                        <a:rPr lang="tr-TR" sz="1600" b="1" dirty="0">
                          <a:latin typeface="Calibri" panose="020F0502020204030204" pitchFamily="34" charset="0"/>
                          <a:cs typeface="Calibri" panose="020F0502020204030204" pitchFamily="34" charset="0"/>
                        </a:rPr>
                        <a:t>Uluslararası İlişkiler Ofisi</a:t>
                      </a:r>
                    </a:p>
                  </a:txBody>
                  <a:tcPr/>
                </a:tc>
                <a:extLst>
                  <a:ext uri="{0D108BD9-81ED-4DB2-BD59-A6C34878D82A}">
                    <a16:rowId xmlns:a16="http://schemas.microsoft.com/office/drawing/2014/main" val="2537175689"/>
                  </a:ext>
                </a:extLst>
              </a:tr>
              <a:tr h="370840">
                <a:tc>
                  <a:txBody>
                    <a:bodyPr/>
                    <a:lstStyle/>
                    <a:p>
                      <a:r>
                        <a:rPr lang="tr-TR" sz="1600" b="1" dirty="0">
                          <a:latin typeface="Calibri" panose="020F0502020204030204" pitchFamily="34" charset="0"/>
                          <a:cs typeface="Calibri" panose="020F0502020204030204" pitchFamily="34" charset="0"/>
                        </a:rPr>
                        <a:t>23- Yayınlarla İlgili Faaliyet Bilgileri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Akademik Birimler</a:t>
                      </a:r>
                    </a:p>
                  </a:txBody>
                  <a:tcPr>
                    <a:solidFill>
                      <a:schemeClr val="bg2">
                        <a:lumMod val="20000"/>
                        <a:lumOff val="80000"/>
                      </a:schemeClr>
                    </a:solidFill>
                  </a:tcPr>
                </a:tc>
                <a:extLst>
                  <a:ext uri="{0D108BD9-81ED-4DB2-BD59-A6C34878D82A}">
                    <a16:rowId xmlns:a16="http://schemas.microsoft.com/office/drawing/2014/main" val="1888031624"/>
                  </a:ext>
                </a:extLst>
              </a:tr>
              <a:tr h="370840">
                <a:tc>
                  <a:txBody>
                    <a:bodyPr/>
                    <a:lstStyle/>
                    <a:p>
                      <a:r>
                        <a:rPr lang="tr-TR" sz="1600" b="1" dirty="0">
                          <a:latin typeface="Calibri" panose="020F0502020204030204" pitchFamily="34" charset="0"/>
                          <a:cs typeface="Calibri" panose="020F0502020204030204" pitchFamily="34" charset="0"/>
                        </a:rPr>
                        <a:t>24- </a:t>
                      </a:r>
                      <a:r>
                        <a:rPr kumimoji="0" lang="tr-TR"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Basın ve Halkla İlişkilerde Yürütülen Faaliyetler</a:t>
                      </a:r>
                      <a:endParaRPr lang="tr-TR" sz="1600" b="1" dirty="0">
                        <a:latin typeface="Calibri" panose="020F0502020204030204" pitchFamily="34" charset="0"/>
                        <a:cs typeface="Calibri" panose="020F0502020204030204" pitchFamily="34" charset="0"/>
                      </a:endParaRPr>
                    </a:p>
                  </a:txBody>
                  <a:tcPr/>
                </a:tc>
                <a:tc>
                  <a:txBody>
                    <a:bodyPr/>
                    <a:lstStyle/>
                    <a:p>
                      <a:r>
                        <a:rPr lang="tr-TR" sz="1600" b="1" dirty="0">
                          <a:latin typeface="Calibri" panose="020F0502020204030204" pitchFamily="34" charset="0"/>
                          <a:cs typeface="Calibri" panose="020F0502020204030204" pitchFamily="34" charset="0"/>
                        </a:rPr>
                        <a:t>Genel Sekreterlik</a:t>
                      </a:r>
                    </a:p>
                  </a:txBody>
                  <a:tcPr/>
                </a:tc>
                <a:extLst>
                  <a:ext uri="{0D108BD9-81ED-4DB2-BD59-A6C34878D82A}">
                    <a16:rowId xmlns:a16="http://schemas.microsoft.com/office/drawing/2014/main" val="2889834461"/>
                  </a:ext>
                </a:extLst>
              </a:tr>
              <a:tr h="370840">
                <a:tc>
                  <a:txBody>
                    <a:bodyPr/>
                    <a:lstStyle/>
                    <a:p>
                      <a:r>
                        <a:rPr lang="tr-TR" sz="1600" b="1" dirty="0">
                          <a:latin typeface="Calibri" panose="020F0502020204030204" pitchFamily="34" charset="0"/>
                          <a:cs typeface="Calibri" panose="020F0502020204030204" pitchFamily="34" charset="0"/>
                        </a:rPr>
                        <a:t>25- </a:t>
                      </a:r>
                      <a:r>
                        <a:rPr lang="tr-TR" sz="1550" b="1" dirty="0">
                          <a:latin typeface="Calibri" panose="020F0502020204030204" pitchFamily="34" charset="0"/>
                          <a:cs typeface="Calibri" panose="020F0502020204030204" pitchFamily="34" charset="0"/>
                        </a:rPr>
                        <a:t>Proje Bilgileri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Bilimsel Araştırma</a:t>
                      </a:r>
                      <a:r>
                        <a:rPr lang="tr-TR" sz="1600" b="1" baseline="0" dirty="0">
                          <a:latin typeface="Calibri" panose="020F0502020204030204" pitchFamily="34" charset="0"/>
                          <a:cs typeface="Calibri" panose="020F0502020204030204" pitchFamily="34" charset="0"/>
                        </a:rPr>
                        <a:t> Projeleri Koordinatörlüğü</a:t>
                      </a:r>
                      <a:endParaRPr lang="tr-TR" sz="1600" b="1" dirty="0">
                        <a:latin typeface="Calibri" panose="020F0502020204030204" pitchFamily="34" charset="0"/>
                        <a:cs typeface="Calibri" panose="020F0502020204030204" pitchFamily="34" charset="0"/>
                      </a:endParaRPr>
                    </a:p>
                  </a:txBody>
                  <a:tcPr>
                    <a:solidFill>
                      <a:schemeClr val="bg2">
                        <a:lumMod val="20000"/>
                        <a:lumOff val="80000"/>
                      </a:schemeClr>
                    </a:solidFill>
                  </a:tcPr>
                </a:tc>
                <a:extLst>
                  <a:ext uri="{0D108BD9-81ED-4DB2-BD59-A6C34878D82A}">
                    <a16:rowId xmlns:a16="http://schemas.microsoft.com/office/drawing/2014/main" val="3143831780"/>
                  </a:ext>
                </a:extLst>
              </a:tr>
              <a:tr h="370840">
                <a:tc>
                  <a:txBody>
                    <a:bodyPr/>
                    <a:lstStyle/>
                    <a:p>
                      <a:r>
                        <a:rPr lang="tr-TR" sz="1600" b="1" dirty="0">
                          <a:latin typeface="Calibri" panose="020F0502020204030204" pitchFamily="34" charset="0"/>
                          <a:cs typeface="Calibri" panose="020F0502020204030204" pitchFamily="34" charset="0"/>
                        </a:rPr>
                        <a:t>26- Bağış ve Yardım Faaliyetleri</a:t>
                      </a:r>
                    </a:p>
                  </a:txBody>
                  <a:tcPr/>
                </a:tc>
                <a:tc>
                  <a:txBody>
                    <a:bodyPr/>
                    <a:lstStyle/>
                    <a:p>
                      <a:r>
                        <a:rPr lang="tr-TR" sz="1600" b="1" dirty="0">
                          <a:latin typeface="Calibri" panose="020F0502020204030204" pitchFamily="34" charset="0"/>
                          <a:cs typeface="Calibri" panose="020F0502020204030204" pitchFamily="34" charset="0"/>
                        </a:rPr>
                        <a:t>Yapı İşleri ve Teknik Daire Başkanlığı</a:t>
                      </a:r>
                    </a:p>
                  </a:txBody>
                  <a:tcPr/>
                </a:tc>
                <a:extLst>
                  <a:ext uri="{0D108BD9-81ED-4DB2-BD59-A6C34878D82A}">
                    <a16:rowId xmlns:a16="http://schemas.microsoft.com/office/drawing/2014/main" val="2946050756"/>
                  </a:ext>
                </a:extLst>
              </a:tr>
              <a:tr h="370840">
                <a:tc>
                  <a:txBody>
                    <a:bodyPr/>
                    <a:lstStyle/>
                    <a:p>
                      <a:r>
                        <a:rPr lang="tr-TR" sz="1600" b="1" dirty="0">
                          <a:latin typeface="Calibri" panose="020F0502020204030204" pitchFamily="34" charset="0"/>
                          <a:cs typeface="Calibri" panose="020F0502020204030204" pitchFamily="34" charset="0"/>
                        </a:rPr>
                        <a:t>27- BAİBÜ Rektörlüğüne Bağlı Birimler ile Uygulama ve Araştırma Merkezlerinin Faaliyetleri</a:t>
                      </a:r>
                    </a:p>
                  </a:txBody>
                  <a:tcPr>
                    <a:solidFill>
                      <a:schemeClr val="bg2">
                        <a:lumMod val="20000"/>
                        <a:lumOff val="80000"/>
                      </a:schemeClr>
                    </a:solidFill>
                  </a:tcPr>
                </a:tc>
                <a:tc>
                  <a:txBody>
                    <a:bodyPr/>
                    <a:lstStyle/>
                    <a:p>
                      <a:r>
                        <a:rPr lang="tr-TR" sz="1600" b="1" dirty="0">
                          <a:latin typeface="Calibri" panose="020F0502020204030204" pitchFamily="34" charset="0"/>
                          <a:cs typeface="Calibri" panose="020F0502020204030204" pitchFamily="34" charset="0"/>
                        </a:rPr>
                        <a:t>Bölümler/ Koordinatörlükler/ Merkezler</a:t>
                      </a:r>
                    </a:p>
                  </a:txBody>
                  <a:tcPr>
                    <a:solidFill>
                      <a:schemeClr val="bg2">
                        <a:lumMod val="20000"/>
                        <a:lumOff val="80000"/>
                      </a:schemeClr>
                    </a:solidFill>
                  </a:tcPr>
                </a:tc>
                <a:extLst>
                  <a:ext uri="{0D108BD9-81ED-4DB2-BD59-A6C34878D82A}">
                    <a16:rowId xmlns:a16="http://schemas.microsoft.com/office/drawing/2014/main" val="700844392"/>
                  </a:ext>
                </a:extLst>
              </a:tr>
              <a:tr h="370840">
                <a:tc>
                  <a:txBody>
                    <a:bodyPr/>
                    <a:lstStyle/>
                    <a:p>
                      <a:endParaRPr lang="tr-TR" dirty="0"/>
                    </a:p>
                  </a:txBody>
                  <a:tcPr/>
                </a:tc>
                <a:tc>
                  <a:txBody>
                    <a:bodyPr/>
                    <a:lstStyle/>
                    <a:p>
                      <a:endParaRPr lang="tr-TR"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03690608"/>
                  </a:ext>
                </a:extLst>
              </a:tr>
            </a:tbl>
          </a:graphicData>
        </a:graphic>
      </p:graphicFrame>
      <p:sp>
        <p:nvSpPr>
          <p:cNvPr id="5" name="Başlık 1">
            <a:extLst>
              <a:ext uri="{FF2B5EF4-FFF2-40B4-BE49-F238E27FC236}">
                <a16:creationId xmlns:a16="http://schemas.microsoft.com/office/drawing/2014/main" id="{03C777C9-01BC-420D-98E0-F7FF4C8B874A}"/>
              </a:ext>
            </a:extLst>
          </p:cNvPr>
          <p:cNvSpPr txBox="1">
            <a:spLocks/>
          </p:cNvSpPr>
          <p:nvPr/>
        </p:nvSpPr>
        <p:spPr>
          <a:xfrm>
            <a:off x="1054408" y="330713"/>
            <a:ext cx="10163511" cy="520625"/>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000" b="1" dirty="0">
                <a:solidFill>
                  <a:srgbClr val="FF0000"/>
                </a:solidFill>
                <a:latin typeface="+mj-lt"/>
              </a:rPr>
              <a:t>İdare faaliyet raporunda sunulan hizmetler başlığında yer alan hizmetler</a:t>
            </a:r>
            <a:endParaRPr lang="tr-TR" sz="3200" b="1" dirty="0">
              <a:solidFill>
                <a:srgbClr val="FF0000"/>
              </a:solidFill>
              <a:latin typeface="+mj-lt"/>
              <a:ea typeface="+mj-ea"/>
              <a:cs typeface="+mj-cs"/>
            </a:endParaRPr>
          </a:p>
        </p:txBody>
      </p:sp>
    </p:spTree>
    <p:extLst>
      <p:ext uri="{BB962C8B-B14F-4D97-AF65-F5344CB8AC3E}">
        <p14:creationId xmlns:p14="http://schemas.microsoft.com/office/powerpoint/2010/main" val="4269125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54" name="Rectangle 9">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5"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tr-TR"/>
            </a:p>
          </p:txBody>
        </p:sp>
        <p:sp>
          <p:nvSpPr>
            <p:cNvPr id="16"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17"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18"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19"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0"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1"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2"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3"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4"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5"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6"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tr-TR"/>
            </a:p>
          </p:txBody>
        </p:sp>
        <p:sp>
          <p:nvSpPr>
            <p:cNvPr id="27"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8"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29"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0"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1"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tr-TR"/>
            </a:p>
          </p:txBody>
        </p:sp>
        <p:sp>
          <p:nvSpPr>
            <p:cNvPr id="32"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3"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4"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5"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6"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7"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8"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39"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0"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56"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grpSp>
      <p:sp>
        <p:nvSpPr>
          <p:cNvPr id="5" name="Şerit: Yukarı Bükülmüş 4">
            <a:extLst>
              <a:ext uri="{FF2B5EF4-FFF2-40B4-BE49-F238E27FC236}">
                <a16:creationId xmlns:a16="http://schemas.microsoft.com/office/drawing/2014/main" id="{AE306E87-B9EB-444B-A0C3-2D449651A243}"/>
              </a:ext>
            </a:extLst>
          </p:cNvPr>
          <p:cNvSpPr/>
          <p:nvPr/>
        </p:nvSpPr>
        <p:spPr>
          <a:xfrm>
            <a:off x="1458912" y="2159001"/>
            <a:ext cx="8794797" cy="1117073"/>
          </a:xfrm>
          <a:prstGeom prst="ribbon2">
            <a:avLst>
              <a:gd name="adj1" fmla="val 10286"/>
              <a:gd name="adj2" fmla="val 53034"/>
            </a:avLst>
          </a:prstGeo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p>
            <a:pPr algn="ctr" defTabSz="914400">
              <a:lnSpc>
                <a:spcPct val="90000"/>
              </a:lnSpc>
              <a:spcBef>
                <a:spcPct val="0"/>
              </a:spcBef>
              <a:spcAft>
                <a:spcPts val="600"/>
              </a:spcAft>
            </a:pPr>
            <a:r>
              <a:rPr lang="en-US" sz="3600" b="1" cap="all" dirty="0">
                <a:solidFill>
                  <a:schemeClr val="tx2"/>
                </a:solidFill>
                <a:latin typeface="+mj-lt"/>
                <a:ea typeface="+mj-ea"/>
                <a:cs typeface="+mj-cs"/>
              </a:rPr>
              <a:t>TEŞEKKÜRLER</a:t>
            </a:r>
            <a:endParaRPr lang="en-US" sz="4000" b="1" cap="all" dirty="0">
              <a:solidFill>
                <a:schemeClr val="tx2"/>
              </a:solidFill>
              <a:latin typeface="+mj-lt"/>
              <a:ea typeface="+mj-ea"/>
              <a:cs typeface="+mj-cs"/>
            </a:endParaRPr>
          </a:p>
        </p:txBody>
      </p:sp>
      <p:sp>
        <p:nvSpPr>
          <p:cNvPr id="4" name="İçerik Yer Tutucusu 2">
            <a:extLst>
              <a:ext uri="{FF2B5EF4-FFF2-40B4-BE49-F238E27FC236}">
                <a16:creationId xmlns:a16="http://schemas.microsoft.com/office/drawing/2014/main" id="{E32FC607-74AB-46E0-BC5A-C6B79F31675E}"/>
              </a:ext>
            </a:extLst>
          </p:cNvPr>
          <p:cNvSpPr>
            <a:spLocks noGrp="1"/>
          </p:cNvSpPr>
          <p:nvPr>
            <p:ph idx="1"/>
          </p:nvPr>
        </p:nvSpPr>
        <p:spPr>
          <a:xfrm>
            <a:off x="1458913" y="807868"/>
            <a:ext cx="8909050" cy="5137320"/>
          </a:xfrm>
        </p:spPr>
        <p:txBody>
          <a:bodyPr vert="horz" lIns="91440" tIns="45720" rIns="91440" bIns="45720" rtlCol="0" anchor="t">
            <a:normAutofit/>
          </a:bodyPr>
          <a:lstStyle/>
          <a:p>
            <a:pPr marL="0" indent="0">
              <a:lnSpc>
                <a:spcPct val="110000"/>
              </a:lnSpc>
              <a:buNone/>
            </a:pPr>
            <a:endParaRPr lang="en-US" sz="1300" dirty="0"/>
          </a:p>
          <a:p>
            <a:pPr marL="0" indent="0">
              <a:lnSpc>
                <a:spcPct val="110000"/>
              </a:lnSpc>
              <a:buNone/>
            </a:pPr>
            <a:endParaRPr lang="en-US" sz="1300" dirty="0"/>
          </a:p>
          <a:p>
            <a:pPr marL="0" indent="0">
              <a:lnSpc>
                <a:spcPct val="110000"/>
              </a:lnSpc>
              <a:buNone/>
            </a:pPr>
            <a:endParaRPr lang="en-US" sz="1300" dirty="0"/>
          </a:p>
          <a:p>
            <a:pPr marL="0" indent="0">
              <a:lnSpc>
                <a:spcPct val="110000"/>
              </a:lnSpc>
              <a:buNone/>
            </a:pPr>
            <a:endParaRPr lang="en-US" sz="1300" dirty="0"/>
          </a:p>
          <a:p>
            <a:pPr marL="0" indent="0">
              <a:lnSpc>
                <a:spcPct val="110000"/>
              </a:lnSpc>
              <a:buNone/>
            </a:pPr>
            <a:endParaRPr lang="en-US" sz="1300" dirty="0">
              <a:solidFill>
                <a:srgbClr val="FF0000"/>
              </a:solidFill>
            </a:endParaRPr>
          </a:p>
          <a:p>
            <a:pPr marL="0" indent="0">
              <a:lnSpc>
                <a:spcPct val="110000"/>
              </a:lnSpc>
              <a:buNone/>
            </a:pPr>
            <a:r>
              <a:rPr lang="tr-TR" sz="1300" dirty="0">
                <a:solidFill>
                  <a:schemeClr val="tx2"/>
                </a:solidFill>
              </a:rPr>
              <a:t>   </a:t>
            </a:r>
            <a:endParaRPr lang="en-US" sz="1300" dirty="0">
              <a:solidFill>
                <a:schemeClr val="tx2"/>
              </a:solidFill>
            </a:endParaRPr>
          </a:p>
          <a:p>
            <a:pPr marL="0" indent="0">
              <a:lnSpc>
                <a:spcPct val="110000"/>
              </a:lnSpc>
              <a:buNone/>
            </a:pPr>
            <a:endParaRPr lang="en-US" sz="1300" dirty="0">
              <a:solidFill>
                <a:schemeClr val="accent3">
                  <a:lumMod val="75000"/>
                </a:schemeClr>
              </a:solidFill>
            </a:endParaRPr>
          </a:p>
          <a:p>
            <a:pPr marL="0" indent="0">
              <a:lnSpc>
                <a:spcPct val="110000"/>
              </a:lnSpc>
              <a:buNone/>
            </a:pPr>
            <a:endParaRPr lang="tr-TR" sz="1300" dirty="0"/>
          </a:p>
          <a:p>
            <a:pPr marL="0" indent="0">
              <a:lnSpc>
                <a:spcPct val="110000"/>
              </a:lnSpc>
              <a:buNone/>
            </a:pPr>
            <a:endParaRPr lang="tr-TR" sz="1300" dirty="0"/>
          </a:p>
          <a:p>
            <a:pPr marL="0" indent="0">
              <a:lnSpc>
                <a:spcPct val="110000"/>
              </a:lnSpc>
              <a:buNone/>
            </a:pPr>
            <a:endParaRPr lang="tr-TR" sz="1300" dirty="0"/>
          </a:p>
          <a:p>
            <a:pPr marL="0" indent="0">
              <a:lnSpc>
                <a:spcPct val="110000"/>
              </a:lnSpc>
              <a:buNone/>
            </a:pPr>
            <a:endParaRPr lang="tr-TR" sz="1300" dirty="0"/>
          </a:p>
          <a:p>
            <a:pPr marL="0" indent="0">
              <a:lnSpc>
                <a:spcPct val="110000"/>
              </a:lnSpc>
              <a:buNone/>
            </a:pPr>
            <a:endParaRPr lang="tr-TR" sz="1300" dirty="0"/>
          </a:p>
          <a:p>
            <a:pPr marL="0" indent="0">
              <a:lnSpc>
                <a:spcPct val="110000"/>
              </a:lnSpc>
              <a:buNone/>
            </a:pPr>
            <a:endParaRPr lang="en-US" sz="1300" dirty="0"/>
          </a:p>
          <a:p>
            <a:pPr marL="0" indent="0" algn="ctr">
              <a:lnSpc>
                <a:spcPct val="110000"/>
              </a:lnSpc>
              <a:buNone/>
            </a:pPr>
            <a:r>
              <a:rPr lang="en-US" sz="2000" b="1" dirty="0">
                <a:solidFill>
                  <a:schemeClr val="tx2">
                    <a:lumMod val="75000"/>
                  </a:schemeClr>
                </a:solidFill>
              </a:rPr>
              <a:t>STRATEJİ GELİŞTİRME DAİRE BAŞKANLIĞI</a:t>
            </a:r>
          </a:p>
          <a:p>
            <a:pPr marL="0">
              <a:lnSpc>
                <a:spcPct val="110000"/>
              </a:lnSpc>
            </a:pPr>
            <a:endParaRPr lang="en-US" sz="1300" dirty="0"/>
          </a:p>
        </p:txBody>
      </p:sp>
      <p:grpSp>
        <p:nvGrpSpPr>
          <p:cNvPr id="43" name="Group 42">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4"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5"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6"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7"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8"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49"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50"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51"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52"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tr-TR"/>
            </a:p>
          </p:txBody>
        </p:sp>
        <p:sp>
          <p:nvSpPr>
            <p:cNvPr id="53"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tr-TR"/>
            </a:p>
          </p:txBody>
        </p:sp>
      </p:grpSp>
    </p:spTree>
    <p:extLst>
      <p:ext uri="{BB962C8B-B14F-4D97-AF65-F5344CB8AC3E}">
        <p14:creationId xmlns:p14="http://schemas.microsoft.com/office/powerpoint/2010/main" val="154436160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71448" y="1148366"/>
            <a:ext cx="9101959" cy="4524315"/>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endParaRPr lang="tr-TR" sz="2400" b="1" dirty="0">
              <a:solidFill>
                <a:schemeClr val="bg2">
                  <a:lumMod val="50000"/>
                </a:schemeClr>
              </a:solidFill>
            </a:endParaRPr>
          </a:p>
          <a:p>
            <a:pPr algn="just"/>
            <a:endParaRPr lang="tr-TR" sz="2400" b="1" dirty="0">
              <a:solidFill>
                <a:schemeClr val="bg2">
                  <a:lumMod val="50000"/>
                </a:schemeClr>
              </a:solidFill>
            </a:endParaRPr>
          </a:p>
          <a:p>
            <a:pPr algn="just"/>
            <a:r>
              <a:rPr lang="tr-TR" sz="2400" b="1" dirty="0">
                <a:solidFill>
                  <a:srgbClr val="C00000"/>
                </a:solidFill>
              </a:rPr>
              <a:t>Üst yöneticiler </a:t>
            </a:r>
            <a:r>
              <a:rPr lang="tr-TR" sz="2400" b="1" dirty="0">
                <a:solidFill>
                  <a:schemeClr val="bg2">
                    <a:lumMod val="50000"/>
                  </a:schemeClr>
                </a:solidFill>
              </a:rPr>
              <a:t>ve bütçeyle ödenek tahsis edilen </a:t>
            </a:r>
            <a:r>
              <a:rPr lang="tr-TR" sz="2400" b="1" dirty="0">
                <a:solidFill>
                  <a:srgbClr val="C00000"/>
                </a:solidFill>
              </a:rPr>
              <a:t>harcama yetkililerince</a:t>
            </a:r>
            <a:r>
              <a:rPr lang="tr-TR" sz="2400" b="1" dirty="0">
                <a:solidFill>
                  <a:schemeClr val="bg2">
                    <a:lumMod val="50000"/>
                  </a:schemeClr>
                </a:solidFill>
              </a:rPr>
              <a:t>, hesap verme sorumluluğu çerçevesinde, her yıl faaliyet raporu hazırlanır. Üst yönetici, harcama yetkilileri tarafından hazırlanan birim faaliyet raporlarını esas alarak, idaresinin faaliyet sonuçlarını gösteren idare faaliyet raporunu düzenleyerek kamuoyuna açıklar. Merkezî yönetim kapsamındaki kamu idareleri ve sosyal güvenlik kurumları, idare faaliyet raporlarının birer örneğini </a:t>
            </a:r>
            <a:r>
              <a:rPr lang="tr-TR" sz="2400" b="1" dirty="0" err="1">
                <a:solidFill>
                  <a:schemeClr val="bg2">
                    <a:lumMod val="50000"/>
                  </a:schemeClr>
                </a:solidFill>
              </a:rPr>
              <a:t>Sayıştaya</a:t>
            </a:r>
            <a:r>
              <a:rPr lang="tr-TR" sz="2400" b="1" dirty="0">
                <a:solidFill>
                  <a:schemeClr val="bg2">
                    <a:lumMod val="50000"/>
                  </a:schemeClr>
                </a:solidFill>
              </a:rPr>
              <a:t> ve Cumhurbaşkanlığına gönderir…</a:t>
            </a:r>
          </a:p>
          <a:p>
            <a:pPr algn="just"/>
            <a:endParaRPr lang="tr-TR" sz="2400" b="1" dirty="0">
              <a:solidFill>
                <a:schemeClr val="bg2">
                  <a:lumMod val="50000"/>
                </a:schemeClr>
              </a:solidFill>
            </a:endParaRPr>
          </a:p>
          <a:p>
            <a:pPr algn="just"/>
            <a:endParaRPr lang="tr-TR" sz="2400" b="1" dirty="0">
              <a:solidFill>
                <a:schemeClr val="bg2">
                  <a:lumMod val="50000"/>
                </a:schemeClr>
              </a:solidFill>
            </a:endParaRPr>
          </a:p>
        </p:txBody>
      </p:sp>
    </p:spTree>
    <p:extLst>
      <p:ext uri="{BB962C8B-B14F-4D97-AF65-F5344CB8AC3E}">
        <p14:creationId xmlns:p14="http://schemas.microsoft.com/office/powerpoint/2010/main" val="34101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1141412" y="1117600"/>
            <a:ext cx="10079999" cy="5213322"/>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lnSpcReduction="10000"/>
          </a:bodyPr>
          <a:lstStyle/>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 Kanuna, Yönetmeliğe, rehberlere ve Strateji ve Bütçe Başkanlığınca yayımlanan faaliyet raporuna ilişkin diğer düzenlemelere uygun olarak hazırlanır.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 ilgili kamu idaresinin stratejik plan ve performans programının gerçekleşme sonuçlarını içerecek şekilde yıllık olarak hazırlanır.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 mali saydamlık ve hesap verme sorumluluğunu sağlayacak şekilde hazırlanır.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raporunda yer alan bilgilerin doğru, güvenilir, ön yargısız ve tarafsız olması zorunludur.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 ilgili tarafların ve kamuoyunun bilgi sahibi olmasını sağlamak üzere açık, anlaşılır ve sade bir dil kullanılarak hazırlanır. Raporda teknik terim ve kısaltmaların kullanılması durumunda bunlar ayrıca tanımlanır.</a:t>
            </a:r>
          </a:p>
          <a:p>
            <a:pPr algn="just">
              <a:spcBef>
                <a:spcPts val="0"/>
              </a:spcBef>
              <a:spcAft>
                <a:spcPts val="0"/>
              </a:spcAft>
            </a:pPr>
            <a:endParaRPr lang="tr-TR" sz="2000" b="1" i="0" dirty="0">
              <a:solidFill>
                <a:srgbClr val="FF0000"/>
              </a:solidFill>
              <a:effectLst/>
              <a:latin typeface="Calibri" panose="020F0502020204030204" pitchFamily="34" charset="0"/>
              <a:cs typeface="Calibri" panose="020F0502020204030204" pitchFamily="34" charset="0"/>
            </a:endParaRPr>
          </a:p>
          <a:p>
            <a:pPr algn="just">
              <a:spcBef>
                <a:spcPts val="0"/>
              </a:spcBef>
              <a:spcAft>
                <a:spcPts val="0"/>
              </a:spcAft>
            </a:pPr>
            <a:endParaRPr lang="tr-TR" sz="2000" b="1" dirty="0">
              <a:solidFill>
                <a:srgbClr val="FF0000"/>
              </a:solidFill>
              <a:latin typeface="Calibri" panose="020F0502020204030204" pitchFamily="34" charset="0"/>
              <a:cs typeface="Calibri" panose="020F0502020204030204" pitchFamily="34" charset="0"/>
            </a:endParaRPr>
          </a:p>
          <a:p>
            <a:endParaRPr lang="tr-TR" sz="2000" dirty="0"/>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41412" y="136635"/>
            <a:ext cx="10080000" cy="59909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C00000"/>
                </a:solidFill>
                <a:latin typeface="Calibri" panose="020F0502020204030204" pitchFamily="34" charset="0"/>
                <a:ea typeface="+mj-ea"/>
                <a:cs typeface="Calibri" panose="020F0502020204030204" pitchFamily="34" charset="0"/>
              </a:rPr>
              <a:t>Raporlama ilkeleri</a:t>
            </a:r>
          </a:p>
        </p:txBody>
      </p:sp>
    </p:spTree>
    <p:extLst>
      <p:ext uri="{BB962C8B-B14F-4D97-AF65-F5344CB8AC3E}">
        <p14:creationId xmlns:p14="http://schemas.microsoft.com/office/powerpoint/2010/main" val="142470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
                                        <p:tgtEl>
                                          <p:spTgt spid="3">
                                            <p:bg/>
                                          </p:spTgt>
                                        </p:tgtEl>
                                      </p:cBhvr>
                                    </p:animEffect>
                                    <p:anim calcmode="lin" valueType="num">
                                      <p:cBhvr>
                                        <p:cTn id="8" dur="10" fill="hold"/>
                                        <p:tgtEl>
                                          <p:spTgt spid="3">
                                            <p:bg/>
                                          </p:spTgt>
                                        </p:tgtEl>
                                        <p:attrNameLst>
                                          <p:attrName>ppt_x</p:attrName>
                                        </p:attrNameLst>
                                      </p:cBhvr>
                                      <p:tavLst>
                                        <p:tav tm="0">
                                          <p:val>
                                            <p:strVal val="#ppt_x"/>
                                          </p:val>
                                        </p:tav>
                                        <p:tav tm="100000">
                                          <p:val>
                                            <p:strVal val="#ppt_x"/>
                                          </p:val>
                                        </p:tav>
                                      </p:tavLst>
                                    </p:anim>
                                    <p:anim calcmode="lin" valueType="num">
                                      <p:cBhvr>
                                        <p:cTn id="9" dur="1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
                                        <p:tgtEl>
                                          <p:spTgt spid="3">
                                            <p:txEl>
                                              <p:pRg st="0" end="0"/>
                                            </p:txEl>
                                          </p:spTgt>
                                        </p:tgtEl>
                                      </p:cBhvr>
                                    </p:animEffect>
                                    <p:anim calcmode="lin" valueType="num">
                                      <p:cBhvr>
                                        <p:cTn id="15"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
                                        <p:tgtEl>
                                          <p:spTgt spid="3">
                                            <p:txEl>
                                              <p:pRg st="2" end="2"/>
                                            </p:txEl>
                                          </p:spTgt>
                                        </p:tgtEl>
                                      </p:cBhvr>
                                    </p:animEffect>
                                    <p:anim calcmode="lin" valueType="num">
                                      <p:cBhvr>
                                        <p:cTn id="22" dur="1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
                                        <p:tgtEl>
                                          <p:spTgt spid="3">
                                            <p:txEl>
                                              <p:pRg st="4" end="4"/>
                                            </p:txEl>
                                          </p:spTgt>
                                        </p:tgtEl>
                                      </p:cBhvr>
                                    </p:animEffect>
                                    <p:anim calcmode="lin" valueType="num">
                                      <p:cBhvr>
                                        <p:cTn id="29" dur="1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
                                        <p:tgtEl>
                                          <p:spTgt spid="3">
                                            <p:txEl>
                                              <p:pRg st="6" end="6"/>
                                            </p:txEl>
                                          </p:spTgt>
                                        </p:tgtEl>
                                      </p:cBhvr>
                                    </p:animEffect>
                                    <p:anim calcmode="lin" valueType="num">
                                      <p:cBhvr>
                                        <p:cTn id="36"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
                                        <p:tgtEl>
                                          <p:spTgt spid="3">
                                            <p:txEl>
                                              <p:pRg st="8" end="8"/>
                                            </p:txEl>
                                          </p:spTgt>
                                        </p:tgtEl>
                                      </p:cBhvr>
                                    </p:animEffect>
                                    <p:anim calcmode="lin" valueType="num">
                                      <p:cBhvr>
                                        <p:cTn id="43" dur="1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F9FEDC6-A01F-4881-9A43-51FAA6912F2F}"/>
              </a:ext>
            </a:extLst>
          </p:cNvPr>
          <p:cNvSpPr>
            <a:spLocks noGrp="1"/>
          </p:cNvSpPr>
          <p:nvPr>
            <p:ph idx="1"/>
          </p:nvPr>
        </p:nvSpPr>
        <p:spPr>
          <a:xfrm>
            <a:off x="1141413" y="1702676"/>
            <a:ext cx="10079999" cy="3615558"/>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lnSpcReduction="10000"/>
          </a:bodyPr>
          <a:lstStyle/>
          <a:p>
            <a:pPr marL="0" indent="0" algn="just">
              <a:spcBef>
                <a:spcPts val="0"/>
              </a:spcBef>
              <a:spcAft>
                <a:spcPts val="0"/>
              </a:spcAft>
              <a:buClr>
                <a:srgbClr val="C00000"/>
              </a:buClr>
              <a:buNone/>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raporunda yer alan bilgilerin eksiksiz olması, faaliyet sonuçlarını tüm yönleriyle açıklaması gerekir.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İdarenin faaliyetleriyle ilgisi olmayan hususlara faaliyet raporunda yer verilmez.</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raporu yıllar itibarıyla karşılaştırmaya imkân verecek biçimde hazırlanır.</a:t>
            </a:r>
          </a:p>
          <a:p>
            <a:pPr algn="just">
              <a:spcBef>
                <a:spcPts val="0"/>
              </a:spcBef>
              <a:spcAft>
                <a:spcPts val="0"/>
              </a:spcAft>
              <a:buClr>
                <a:srgbClr val="C00000"/>
              </a:buClr>
              <a:buFont typeface="Wingdings" panose="05000000000000000000" pitchFamily="2" charset="2"/>
              <a:buChar char="Ø"/>
            </a:pPr>
            <a:endParaRPr lang="tr-TR" sz="2000" b="1" dirty="0">
              <a:solidFill>
                <a:schemeClr val="bg1"/>
              </a:solidFill>
              <a:latin typeface="Calibri" panose="020F0502020204030204" pitchFamily="34" charset="0"/>
              <a:cs typeface="Calibri" panose="020F0502020204030204" pitchFamily="34" charset="0"/>
            </a:endParaRPr>
          </a:p>
          <a:p>
            <a:pPr algn="just">
              <a:spcBef>
                <a:spcPts val="0"/>
              </a:spcBef>
              <a:spcAft>
                <a:spcPts val="0"/>
              </a:spcAft>
              <a:buClr>
                <a:srgbClr val="C00000"/>
              </a:buClr>
              <a:buFont typeface="Wingdings" panose="05000000000000000000" pitchFamily="2" charset="2"/>
              <a:buChar char="Ø"/>
            </a:pPr>
            <a:r>
              <a:rPr lang="tr-TR" sz="2000" b="1" dirty="0">
                <a:solidFill>
                  <a:schemeClr val="bg1"/>
                </a:solidFill>
                <a:latin typeface="Calibri" panose="020F0502020204030204" pitchFamily="34" charset="0"/>
                <a:cs typeface="Calibri" panose="020F0502020204030204" pitchFamily="34" charset="0"/>
              </a:rPr>
              <a:t>Faaliyet sonuçlarının gösterilmesi ve değerlendirilmesinde, yıllar itibarıyla aynı yöntemler kullanılır. Yöntem değişiklikleri olması durumunda, bu değişiklikler raporda açıklanır.</a:t>
            </a:r>
          </a:p>
          <a:p>
            <a:pPr algn="just">
              <a:spcBef>
                <a:spcPts val="0"/>
              </a:spcBef>
              <a:spcAft>
                <a:spcPts val="0"/>
              </a:spcAft>
            </a:pPr>
            <a:endParaRPr lang="tr-TR" sz="1800" b="1" i="0" dirty="0">
              <a:solidFill>
                <a:srgbClr val="FF0000"/>
              </a:solidFill>
              <a:effectLst/>
              <a:latin typeface="Calibri" panose="020F0502020204030204" pitchFamily="34" charset="0"/>
              <a:cs typeface="Calibri" panose="020F0502020204030204" pitchFamily="34" charset="0"/>
            </a:endParaRPr>
          </a:p>
          <a:p>
            <a:pPr algn="just">
              <a:spcBef>
                <a:spcPts val="0"/>
              </a:spcBef>
              <a:spcAft>
                <a:spcPts val="0"/>
              </a:spcAft>
            </a:pPr>
            <a:endParaRPr lang="tr-TR" sz="1800" b="1" dirty="0">
              <a:solidFill>
                <a:srgbClr val="FF0000"/>
              </a:solidFill>
              <a:latin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540F5F5B-C2CA-4F3F-BA58-1EE7E86FD9F3}"/>
              </a:ext>
            </a:extLst>
          </p:cNvPr>
          <p:cNvSpPr txBox="1">
            <a:spLocks/>
          </p:cNvSpPr>
          <p:nvPr/>
        </p:nvSpPr>
        <p:spPr>
          <a:xfrm>
            <a:off x="1141412" y="136635"/>
            <a:ext cx="10080000" cy="59909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C00000"/>
                </a:solidFill>
                <a:latin typeface="Calibri" panose="020F0502020204030204" pitchFamily="34" charset="0"/>
                <a:ea typeface="+mj-ea"/>
                <a:cs typeface="Calibri" panose="020F0502020204030204" pitchFamily="34" charset="0"/>
              </a:rPr>
              <a:t>Raporlama ilkeleri</a:t>
            </a:r>
          </a:p>
        </p:txBody>
      </p:sp>
    </p:spTree>
    <p:extLst>
      <p:ext uri="{BB962C8B-B14F-4D97-AF65-F5344CB8AC3E}">
        <p14:creationId xmlns:p14="http://schemas.microsoft.com/office/powerpoint/2010/main" val="38696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10A44F-0F27-41AD-8CB4-5B6683E8B70B}"/>
              </a:ext>
            </a:extLst>
          </p:cNvPr>
          <p:cNvSpPr>
            <a:spLocks noGrp="1"/>
          </p:cNvSpPr>
          <p:nvPr>
            <p:ph type="title"/>
          </p:nvPr>
        </p:nvSpPr>
        <p:spPr>
          <a:xfrm>
            <a:off x="1141410" y="330713"/>
            <a:ext cx="9905998" cy="448282"/>
          </a:xfrm>
        </p:spPr>
        <p:txBody>
          <a:bodyPr>
            <a:noAutofit/>
          </a:bodyPr>
          <a:lstStyle/>
          <a:p>
            <a:pPr algn="ctr"/>
            <a:endParaRPr lang="tr-TR" sz="2400" b="1" dirty="0">
              <a:solidFill>
                <a:srgbClr val="C00000"/>
              </a:solidFill>
            </a:endParaRPr>
          </a:p>
        </p:txBody>
      </p:sp>
      <p:sp>
        <p:nvSpPr>
          <p:cNvPr id="4" name="İçerik Yer Tutucusu 3">
            <a:extLst>
              <a:ext uri="{FF2B5EF4-FFF2-40B4-BE49-F238E27FC236}">
                <a16:creationId xmlns:a16="http://schemas.microsoft.com/office/drawing/2014/main" id="{99288295-D973-4B60-BEE4-FABE4D4287C6}"/>
              </a:ext>
            </a:extLst>
          </p:cNvPr>
          <p:cNvSpPr>
            <a:spLocks noGrp="1"/>
          </p:cNvSpPr>
          <p:nvPr>
            <p:ph sz="half" idx="2"/>
          </p:nvPr>
        </p:nvSpPr>
        <p:spPr>
          <a:xfrm>
            <a:off x="1054407" y="1082566"/>
            <a:ext cx="10163511" cy="5775433"/>
          </a:xfrm>
          <a:solidFill>
            <a:schemeClr val="accent5">
              <a:lumMod val="20000"/>
              <a:lumOff val="80000"/>
            </a:schemeClr>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25000" lnSpcReduction="20000"/>
          </a:bodyPr>
          <a:lstStyle/>
          <a:p>
            <a:pPr marL="0" marR="0" lvl="0" indent="0" algn="l" defTabSz="914400" rtl="0" eaLnBrk="0" fontAlgn="base" latinLnBrk="0" hangingPunct="0">
              <a:spcBef>
                <a:spcPts val="600"/>
              </a:spcBef>
              <a:buClrTx/>
              <a:buSzTx/>
              <a:buFontTx/>
              <a:buNone/>
              <a:tabLst/>
            </a:pPr>
            <a:endParaRPr kumimoji="0" lang="tr-TR" altLang="tr-TR" sz="5400" b="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defTabSz="914400" rtl="0" eaLnBrk="0" fontAlgn="base" latinLnBrk="0" hangingPunct="0">
              <a:spcBef>
                <a:spcPts val="600"/>
              </a:spcBef>
              <a:buClrTx/>
              <a:buSzTx/>
              <a:buFontTx/>
              <a:buNone/>
              <a:tabLst/>
            </a:pPr>
            <a:r>
              <a:rPr kumimoji="0" lang="tr-TR" altLang="tr-TR" sz="11200" b="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Birim Faaliyet Raporları</a:t>
            </a:r>
          </a:p>
          <a:p>
            <a:pPr marR="0" lvl="0" algn="just" defTabSz="914400" rtl="0" eaLnBrk="0" fontAlgn="base" latinLnBrk="0" hangingPunct="0">
              <a:spcBef>
                <a:spcPts val="400"/>
              </a:spcBef>
              <a:buClr>
                <a:srgbClr val="C00000"/>
              </a:buClr>
              <a:buSzTx/>
              <a:buFont typeface="Wingdings" panose="05000000000000000000" pitchFamily="2" charset="2"/>
              <a:buChar char="q"/>
              <a:tabLst/>
            </a:pPr>
            <a:r>
              <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Kamu idarelerinin bütçelerinde kendisine ödenek tahsis edilen </a:t>
            </a:r>
            <a:r>
              <a:rPr kumimoji="0" lang="tr-TR" altLang="tr-TR" sz="9600" b="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harcama yetkilileri </a:t>
            </a:r>
            <a:r>
              <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tarafından hazırlanır.</a:t>
            </a:r>
          </a:p>
          <a:p>
            <a:pPr marR="0" lvl="0" algn="just" defTabSz="914400" rtl="0" eaLnBrk="0" fontAlgn="base" latinLnBrk="0" hangingPunct="0">
              <a:spcBef>
                <a:spcPts val="400"/>
              </a:spcBef>
              <a:buClr>
                <a:srgbClr val="C00000"/>
              </a:buClr>
              <a:buSzTx/>
              <a:buFont typeface="Wingdings" panose="05000000000000000000" pitchFamily="2" charset="2"/>
              <a:buChar char="q"/>
              <a:tabLst/>
            </a:pPr>
            <a:endPar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just" defTabSz="914400" rtl="0" eaLnBrk="0" fontAlgn="base" latinLnBrk="0" hangingPunct="0">
              <a:spcBef>
                <a:spcPts val="400"/>
              </a:spcBef>
              <a:buClr>
                <a:srgbClr val="C00000"/>
              </a:buClr>
              <a:buSzTx/>
              <a:buFont typeface="Wingdings" panose="05000000000000000000" pitchFamily="2" charset="2"/>
              <a:buChar char="q"/>
              <a:tabLst/>
            </a:pPr>
            <a:r>
              <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İlgili mali yıla ilişkin birim faaliyet raporları harcama yetkilileri tarafından izleyen mali yılın en geç </a:t>
            </a:r>
            <a:r>
              <a:rPr kumimoji="0" lang="tr-TR" altLang="tr-TR" sz="9600" b="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Ocak ayı sonuna </a:t>
            </a:r>
            <a:r>
              <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kadar </a:t>
            </a:r>
            <a:r>
              <a:rPr kumimoji="0" lang="tr-TR" altLang="tr-TR" sz="9600" b="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üst yöneticiye sunulur.</a:t>
            </a:r>
          </a:p>
          <a:p>
            <a:pPr marR="0" lvl="0" algn="just" defTabSz="914400" rtl="0" eaLnBrk="0" fontAlgn="base" latinLnBrk="0" hangingPunct="0">
              <a:spcBef>
                <a:spcPts val="400"/>
              </a:spcBef>
              <a:buClr>
                <a:srgbClr val="C00000"/>
              </a:buClr>
              <a:buSzTx/>
              <a:buFont typeface="Wingdings" panose="05000000000000000000" pitchFamily="2" charset="2"/>
              <a:buChar char="q"/>
              <a:tabLst/>
            </a:pPr>
            <a:endParaRPr kumimoji="0" lang="tr-TR" altLang="tr-TR" sz="9600" b="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just" defTabSz="914400" rtl="0" eaLnBrk="0" fontAlgn="base" latinLnBrk="0" hangingPunct="0">
              <a:spcBef>
                <a:spcPts val="400"/>
              </a:spcBef>
              <a:buClr>
                <a:srgbClr val="C00000"/>
              </a:buClr>
              <a:buSzTx/>
              <a:buFont typeface="Wingdings" panose="05000000000000000000" pitchFamily="2" charset="2"/>
              <a:buChar char="q"/>
              <a:tabLst/>
            </a:pPr>
            <a:r>
              <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Üst yönetici, harcama birimlerinin faaliyetlerini ve performansını izleyebilmek amacıyla, harcama yetkililerinden ayrıca üç veya altı aylık birim faaliyet raporları isteyebilir.</a:t>
            </a:r>
          </a:p>
          <a:p>
            <a:pPr marR="0" lvl="0" algn="just" defTabSz="914400" rtl="0" eaLnBrk="0" fontAlgn="base" latinLnBrk="0" hangingPunct="0">
              <a:spcBef>
                <a:spcPts val="400"/>
              </a:spcBef>
              <a:buClr>
                <a:srgbClr val="C00000"/>
              </a:buClr>
              <a:buSzTx/>
              <a:buFont typeface="Wingdings" panose="05000000000000000000" pitchFamily="2" charset="2"/>
              <a:buChar char="q"/>
              <a:tabLst/>
            </a:pPr>
            <a:endParaRPr kumimoji="0" lang="tr-TR" altLang="tr-TR" sz="960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R="0" lvl="0" algn="just" defTabSz="914400" rtl="0" eaLnBrk="0" fontAlgn="base" latinLnBrk="0" hangingPunct="0">
              <a:spcBef>
                <a:spcPts val="400"/>
              </a:spcBef>
              <a:buClr>
                <a:srgbClr val="C00000"/>
              </a:buClr>
              <a:buSzTx/>
              <a:buFont typeface="Wingdings" panose="05000000000000000000" pitchFamily="2" charset="2"/>
              <a:buChar char="q"/>
              <a:tabLst/>
            </a:pPr>
            <a:r>
              <a:rPr kumimoji="0" lang="tr-TR" altLang="tr-TR" sz="9600" u="none" strike="noStrike" cap="none" normalizeH="0" baseline="0" dirty="0">
                <a:ln>
                  <a:noFill/>
                </a:ln>
                <a:solidFill>
                  <a:schemeClr val="bg1"/>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Birim faaliyet raporu hazırlayan harcama yetkilileri, raporun içeriğinden ve raporda yer alan bilgilerin doğruluğundan </a:t>
            </a:r>
            <a:r>
              <a:rPr kumimoji="0" lang="tr-TR" altLang="tr-TR" sz="9600" b="1" u="sng" strike="noStrike" cap="none" normalizeH="0" baseline="0" dirty="0">
                <a:ln>
                  <a:noFill/>
                </a:ln>
                <a:solidFill>
                  <a:srgbClr val="FF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üst yöneticiye </a:t>
            </a:r>
            <a:r>
              <a:rPr kumimoji="0" lang="tr-TR" altLang="tr-TR" sz="9600" u="none" strike="noStrike" cap="none" normalizeH="0" baseline="0" dirty="0">
                <a:ln>
                  <a:noFill/>
                </a:ln>
                <a:solidFill>
                  <a:schemeClr val="bg1"/>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karşı sorumludur.</a:t>
            </a:r>
            <a:endParaRPr lang="tr-TR" sz="9600" dirty="0">
              <a:solidFill>
                <a:schemeClr val="bg1"/>
              </a:solidFill>
              <a:highlight>
                <a:srgbClr val="FFFF00"/>
              </a:highlight>
              <a:latin typeface="Calibri" panose="020F0502020204030204" pitchFamily="34" charset="0"/>
              <a:cs typeface="Calibri" panose="020F0502020204030204" pitchFamily="34" charset="0"/>
            </a:endParaRPr>
          </a:p>
          <a:p>
            <a:pPr marL="0" indent="0" algn="just">
              <a:spcBef>
                <a:spcPts val="400"/>
              </a:spcBef>
              <a:buNone/>
            </a:pPr>
            <a:endParaRPr lang="tr-TR" sz="5600" b="1" dirty="0">
              <a:solidFill>
                <a:schemeClr val="bg2"/>
              </a:solidFill>
              <a:latin typeface="Calibri" panose="020F0502020204030204" pitchFamily="34" charset="0"/>
              <a:cs typeface="Calibri" panose="020F0502020204030204" pitchFamily="34" charset="0"/>
            </a:endParaRPr>
          </a:p>
        </p:txBody>
      </p:sp>
      <p:sp>
        <p:nvSpPr>
          <p:cNvPr id="7" name="Başlık 1">
            <a:extLst>
              <a:ext uri="{FF2B5EF4-FFF2-40B4-BE49-F238E27FC236}">
                <a16:creationId xmlns:a16="http://schemas.microsoft.com/office/drawing/2014/main" id="{99F02666-F13B-4F1D-9CBC-A6BCDB0713A0}"/>
              </a:ext>
            </a:extLst>
          </p:cNvPr>
          <p:cNvSpPr txBox="1">
            <a:spLocks/>
          </p:cNvSpPr>
          <p:nvPr/>
        </p:nvSpPr>
        <p:spPr>
          <a:xfrm>
            <a:off x="1054408" y="330713"/>
            <a:ext cx="10163511"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Faaliyet Raporu SÜRECİ</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94087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10A44F-0F27-41AD-8CB4-5B6683E8B70B}"/>
              </a:ext>
            </a:extLst>
          </p:cNvPr>
          <p:cNvSpPr>
            <a:spLocks noGrp="1"/>
          </p:cNvSpPr>
          <p:nvPr>
            <p:ph type="title"/>
          </p:nvPr>
        </p:nvSpPr>
        <p:spPr>
          <a:xfrm>
            <a:off x="1141410" y="330713"/>
            <a:ext cx="9905998" cy="448282"/>
          </a:xfrm>
        </p:spPr>
        <p:txBody>
          <a:bodyPr>
            <a:noAutofit/>
          </a:bodyPr>
          <a:lstStyle/>
          <a:p>
            <a:pPr algn="ctr"/>
            <a:endParaRPr lang="tr-TR" sz="2400" b="1" dirty="0">
              <a:solidFill>
                <a:srgbClr val="C00000"/>
              </a:solidFill>
            </a:endParaRPr>
          </a:p>
        </p:txBody>
      </p:sp>
      <p:sp>
        <p:nvSpPr>
          <p:cNvPr id="4" name="İçerik Yer Tutucusu 3">
            <a:extLst>
              <a:ext uri="{FF2B5EF4-FFF2-40B4-BE49-F238E27FC236}">
                <a16:creationId xmlns:a16="http://schemas.microsoft.com/office/drawing/2014/main" id="{99288295-D973-4B60-BEE4-FABE4D4287C6}"/>
              </a:ext>
            </a:extLst>
          </p:cNvPr>
          <p:cNvSpPr>
            <a:spLocks noGrp="1"/>
          </p:cNvSpPr>
          <p:nvPr>
            <p:ph sz="half" idx="2"/>
          </p:nvPr>
        </p:nvSpPr>
        <p:spPr>
          <a:xfrm>
            <a:off x="1054408" y="978713"/>
            <a:ext cx="10163511" cy="5879287"/>
          </a:xfrm>
          <a:solidFill>
            <a:schemeClr val="accent5">
              <a:lumMod val="20000"/>
              <a:lumOff val="80000"/>
            </a:schemeClr>
          </a:solidFill>
          <a:ln w="12700">
            <a:solidFill>
              <a:schemeClr val="bg1"/>
            </a:solidFill>
          </a:ln>
        </p:spPr>
        <p:txBody>
          <a:bodyPr>
            <a:normAutofit fontScale="40000" lnSpcReduction="20000"/>
          </a:bodyPr>
          <a:lstStyle/>
          <a:p>
            <a:pPr marL="0" marR="0" lvl="0" indent="0" algn="l" defTabSz="914400" rtl="0" eaLnBrk="0" fontAlgn="base" latinLnBrk="0" hangingPunct="0">
              <a:spcBef>
                <a:spcPts val="600"/>
              </a:spcBef>
              <a:buClrTx/>
              <a:buSzTx/>
              <a:buFontTx/>
              <a:buNone/>
              <a:tabLst/>
            </a:pPr>
            <a:endParaRPr kumimoji="0" lang="tr-TR" altLang="tr-TR" sz="5400" b="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spcBef>
                <a:spcPts val="400"/>
              </a:spcBef>
              <a:buNone/>
            </a:pPr>
            <a:r>
              <a:rPr lang="tr-TR" sz="7400" b="1" dirty="0">
                <a:solidFill>
                  <a:schemeClr val="bg1"/>
                </a:solidFill>
                <a:latin typeface="Calibri" panose="020F0502020204030204" pitchFamily="34" charset="0"/>
                <a:cs typeface="Calibri" panose="020F0502020204030204" pitchFamily="34" charset="0"/>
              </a:rPr>
              <a:t>İdare Faaliyet Raporları</a:t>
            </a:r>
          </a:p>
          <a:p>
            <a:pPr algn="just">
              <a:spcBef>
                <a:spcPts val="400"/>
              </a:spcBef>
              <a:buClr>
                <a:srgbClr val="C00000"/>
              </a:buClr>
              <a:buFont typeface="Wingdings" panose="05000000000000000000" pitchFamily="2" charset="2"/>
              <a:buChar char="q"/>
            </a:pPr>
            <a:r>
              <a:rPr lang="tr-TR" sz="5600" dirty="0">
                <a:solidFill>
                  <a:srgbClr val="000000"/>
                </a:solidFill>
                <a:latin typeface="Calibri" panose="020F0502020204030204" pitchFamily="34" charset="0"/>
                <a:cs typeface="Calibri" panose="020F0502020204030204" pitchFamily="34" charset="0"/>
              </a:rPr>
              <a:t> Birim faaliyet raporları esas alınarak, idarenin faaliyetleri ile performans sonuçlarını gösterecek şekilde üst yönetici tarafından hazırlanır.</a:t>
            </a:r>
          </a:p>
          <a:p>
            <a:pPr algn="just">
              <a:spcBef>
                <a:spcPts val="400"/>
              </a:spcBef>
              <a:buClr>
                <a:srgbClr val="C00000"/>
              </a:buClr>
              <a:buFont typeface="Wingdings" panose="05000000000000000000" pitchFamily="2" charset="2"/>
              <a:buChar char="q"/>
            </a:pPr>
            <a:endParaRPr lang="tr-TR" sz="5600" dirty="0">
              <a:solidFill>
                <a:srgbClr val="000000"/>
              </a:solidFill>
              <a:latin typeface="Calibri" panose="020F0502020204030204" pitchFamily="34" charset="0"/>
              <a:cs typeface="Calibri" panose="020F0502020204030204" pitchFamily="34" charset="0"/>
            </a:endParaRPr>
          </a:p>
          <a:p>
            <a:pPr algn="just">
              <a:spcBef>
                <a:spcPts val="400"/>
              </a:spcBef>
              <a:buClr>
                <a:srgbClr val="C00000"/>
              </a:buClr>
              <a:buFont typeface="Wingdings" panose="05000000000000000000" pitchFamily="2" charset="2"/>
              <a:buChar char="q"/>
            </a:pPr>
            <a:r>
              <a:rPr lang="tr-TR" sz="5600" dirty="0">
                <a:solidFill>
                  <a:srgbClr val="000000"/>
                </a:solidFill>
                <a:latin typeface="Calibri" panose="020F0502020204030204" pitchFamily="34" charset="0"/>
                <a:cs typeface="Calibri" panose="020F0502020204030204" pitchFamily="34" charset="0"/>
              </a:rPr>
              <a:t> İlgili mali yıla ilişkin idare faaliyet raporları üst yöneticileri tarafından izleyen mali yılın en geç </a:t>
            </a:r>
            <a:r>
              <a:rPr lang="tr-TR" sz="5600" b="1" dirty="0">
                <a:solidFill>
                  <a:srgbClr val="FF0000"/>
                </a:solidFill>
                <a:latin typeface="Calibri" panose="020F0502020204030204" pitchFamily="34" charset="0"/>
                <a:cs typeface="Calibri" panose="020F0502020204030204" pitchFamily="34" charset="0"/>
              </a:rPr>
              <a:t>Şubat ayı sonuna </a:t>
            </a:r>
            <a:r>
              <a:rPr lang="tr-TR" sz="5600" dirty="0">
                <a:solidFill>
                  <a:srgbClr val="000000"/>
                </a:solidFill>
                <a:latin typeface="Calibri" panose="020F0502020204030204" pitchFamily="34" charset="0"/>
                <a:cs typeface="Calibri" panose="020F0502020204030204" pitchFamily="34" charset="0"/>
              </a:rPr>
              <a:t>kadar </a:t>
            </a:r>
            <a:r>
              <a:rPr lang="tr-TR" sz="5600" b="1" dirty="0">
                <a:solidFill>
                  <a:srgbClr val="FF0000"/>
                </a:solidFill>
                <a:latin typeface="Calibri" panose="020F0502020204030204" pitchFamily="34" charset="0"/>
                <a:cs typeface="Calibri" panose="020F0502020204030204" pitchFamily="34" charset="0"/>
              </a:rPr>
              <a:t>kamuoyuna </a:t>
            </a:r>
            <a:r>
              <a:rPr lang="tr-TR" sz="5600" dirty="0">
                <a:solidFill>
                  <a:schemeClr val="bg1"/>
                </a:solidFill>
                <a:latin typeface="Calibri" panose="020F0502020204030204" pitchFamily="34" charset="0"/>
                <a:cs typeface="Calibri" panose="020F0502020204030204" pitchFamily="34" charset="0"/>
              </a:rPr>
              <a:t>açıklanır ve idarenin </a:t>
            </a:r>
            <a:r>
              <a:rPr lang="tr-TR" sz="5600" b="1" dirty="0">
                <a:solidFill>
                  <a:srgbClr val="FF0000"/>
                </a:solidFill>
                <a:latin typeface="Calibri" panose="020F0502020204030204" pitchFamily="34" charset="0"/>
                <a:cs typeface="Calibri" panose="020F0502020204030204" pitchFamily="34" charset="0"/>
              </a:rPr>
              <a:t>internet sitesinde </a:t>
            </a:r>
            <a:r>
              <a:rPr lang="tr-TR" sz="5600" dirty="0">
                <a:solidFill>
                  <a:schemeClr val="bg1"/>
                </a:solidFill>
                <a:latin typeface="Calibri" panose="020F0502020204030204" pitchFamily="34" charset="0"/>
                <a:cs typeface="Calibri" panose="020F0502020204030204" pitchFamily="34" charset="0"/>
              </a:rPr>
              <a:t>yayımlanır.</a:t>
            </a:r>
          </a:p>
          <a:p>
            <a:pPr marL="0" indent="0" algn="just">
              <a:spcBef>
                <a:spcPts val="400"/>
              </a:spcBef>
              <a:buClr>
                <a:srgbClr val="C00000"/>
              </a:buClr>
              <a:buNone/>
            </a:pPr>
            <a:endParaRPr lang="tr-TR" sz="5600" dirty="0">
              <a:solidFill>
                <a:schemeClr val="bg1"/>
              </a:solidFill>
              <a:latin typeface="Calibri" panose="020F0502020204030204" pitchFamily="34" charset="0"/>
              <a:cs typeface="Calibri" panose="020F0502020204030204" pitchFamily="34" charset="0"/>
            </a:endParaRPr>
          </a:p>
          <a:p>
            <a:pPr algn="just">
              <a:spcBef>
                <a:spcPts val="400"/>
              </a:spcBef>
              <a:buClr>
                <a:srgbClr val="C00000"/>
              </a:buClr>
              <a:buFont typeface="Wingdings" panose="05000000000000000000" pitchFamily="2" charset="2"/>
              <a:buChar char="q"/>
            </a:pPr>
            <a:r>
              <a:rPr lang="tr-TR" sz="5600" dirty="0">
                <a:solidFill>
                  <a:srgbClr val="000000"/>
                </a:solidFill>
                <a:latin typeface="Calibri" panose="020F0502020204030204" pitchFamily="34" charset="0"/>
                <a:cs typeface="Calibri" panose="020F0502020204030204" pitchFamily="34" charset="0"/>
              </a:rPr>
              <a:t> Bu raporların birer örneği aynı süre içerisinde </a:t>
            </a:r>
            <a:r>
              <a:rPr lang="tr-TR" sz="5600" b="1" dirty="0">
                <a:solidFill>
                  <a:srgbClr val="FF0000"/>
                </a:solidFill>
                <a:latin typeface="Calibri" panose="020F0502020204030204" pitchFamily="34" charset="0"/>
                <a:cs typeface="Calibri" panose="020F0502020204030204" pitchFamily="34" charset="0"/>
              </a:rPr>
              <a:t>Sayıştay’a ve Cumhurbaşkanlığına </a:t>
            </a:r>
            <a:r>
              <a:rPr lang="tr-TR" sz="5600" dirty="0">
                <a:solidFill>
                  <a:srgbClr val="000000"/>
                </a:solidFill>
                <a:latin typeface="Calibri" panose="020F0502020204030204" pitchFamily="34" charset="0"/>
                <a:cs typeface="Calibri" panose="020F0502020204030204" pitchFamily="34" charset="0"/>
              </a:rPr>
              <a:t>gönderilir.</a:t>
            </a:r>
          </a:p>
          <a:p>
            <a:pPr algn="just">
              <a:spcBef>
                <a:spcPts val="400"/>
              </a:spcBef>
              <a:buClr>
                <a:srgbClr val="C00000"/>
              </a:buClr>
              <a:buFont typeface="Wingdings" panose="05000000000000000000" pitchFamily="2" charset="2"/>
              <a:buChar char="q"/>
            </a:pPr>
            <a:endParaRPr lang="tr-TR" sz="5600" dirty="0">
              <a:solidFill>
                <a:srgbClr val="000000"/>
              </a:solidFill>
              <a:latin typeface="Calibri" panose="020F0502020204030204" pitchFamily="34" charset="0"/>
              <a:cs typeface="Calibri" panose="020F0502020204030204" pitchFamily="34" charset="0"/>
            </a:endParaRPr>
          </a:p>
          <a:p>
            <a:pPr algn="just">
              <a:spcBef>
                <a:spcPts val="400"/>
              </a:spcBef>
              <a:buClr>
                <a:srgbClr val="C00000"/>
              </a:buClr>
              <a:buFont typeface="Wingdings" panose="05000000000000000000" pitchFamily="2" charset="2"/>
              <a:buChar char="q"/>
            </a:pPr>
            <a:r>
              <a:rPr lang="tr-TR" sz="5600" dirty="0">
                <a:solidFill>
                  <a:srgbClr val="000000"/>
                </a:solidFill>
                <a:highlight>
                  <a:srgbClr val="FFFF00"/>
                </a:highlight>
                <a:latin typeface="Calibri" panose="020F0502020204030204" pitchFamily="34" charset="0"/>
                <a:cs typeface="Calibri" panose="020F0502020204030204" pitchFamily="34" charset="0"/>
              </a:rPr>
              <a:t> Üst yöneticiler, idare faaliyet raporlarının hazırlanmasından, içeriğinden ve raporlarda yer alan bilgilerin doğruluğundan ilgili </a:t>
            </a:r>
            <a:r>
              <a:rPr lang="tr-TR" sz="5600" b="1" dirty="0">
                <a:solidFill>
                  <a:srgbClr val="FF0000"/>
                </a:solidFill>
                <a:highlight>
                  <a:srgbClr val="FFFF00"/>
                </a:highlight>
                <a:latin typeface="Calibri" panose="020F0502020204030204" pitchFamily="34" charset="0"/>
                <a:cs typeface="Calibri" panose="020F0502020204030204" pitchFamily="34" charset="0"/>
              </a:rPr>
              <a:t>Bakana</a:t>
            </a:r>
            <a:r>
              <a:rPr lang="tr-TR" sz="5600" dirty="0">
                <a:solidFill>
                  <a:srgbClr val="000000"/>
                </a:solidFill>
                <a:highlight>
                  <a:srgbClr val="FFFF00"/>
                </a:highlight>
                <a:latin typeface="Calibri" panose="020F0502020204030204" pitchFamily="34" charset="0"/>
                <a:cs typeface="Calibri" panose="020F0502020204030204" pitchFamily="34" charset="0"/>
              </a:rPr>
              <a:t> karşı sorumludur.</a:t>
            </a:r>
            <a:endParaRPr lang="tr-TR" sz="5600" dirty="0">
              <a:highlight>
                <a:srgbClr val="FFFF00"/>
              </a:highlight>
              <a:latin typeface="Calibri" panose="020F0502020204030204" pitchFamily="34" charset="0"/>
              <a:cs typeface="Calibri" panose="020F0502020204030204" pitchFamily="34" charset="0"/>
            </a:endParaRPr>
          </a:p>
        </p:txBody>
      </p:sp>
      <p:sp>
        <p:nvSpPr>
          <p:cNvPr id="7" name="Başlık 1">
            <a:extLst>
              <a:ext uri="{FF2B5EF4-FFF2-40B4-BE49-F238E27FC236}">
                <a16:creationId xmlns:a16="http://schemas.microsoft.com/office/drawing/2014/main" id="{99F02666-F13B-4F1D-9CBC-A6BCDB0713A0}"/>
              </a:ext>
            </a:extLst>
          </p:cNvPr>
          <p:cNvSpPr txBox="1">
            <a:spLocks/>
          </p:cNvSpPr>
          <p:nvPr/>
        </p:nvSpPr>
        <p:spPr>
          <a:xfrm>
            <a:off x="1054408" y="330713"/>
            <a:ext cx="10163511" cy="648000"/>
          </a:xfrm>
          <a:prstGeom prst="rect">
            <a:avLst/>
          </a:prstGeo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sp3d extrusionH="57150">
              <a:bevelT w="38100" h="38100"/>
            </a:sp3d>
          </a:bodyPr>
          <a:lstStyle>
            <a:lvl1pPr algn="l" defTabSz="914400" rtl="0" eaLnBrk="1" latinLnBrk="0" hangingPunct="1">
              <a:lnSpc>
                <a:spcPct val="90000"/>
              </a:lnSpc>
              <a:spcBef>
                <a:spcPct val="0"/>
              </a:spcBef>
              <a:buNone/>
              <a:defRPr sz="3600" kern="1200" cap="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tr-TR" sz="2400" b="1" dirty="0">
                <a:solidFill>
                  <a:srgbClr val="FF0000"/>
                </a:solidFill>
                <a:latin typeface="Calibri" panose="020F0502020204030204" pitchFamily="34" charset="0"/>
                <a:cs typeface="Calibri" panose="020F0502020204030204" pitchFamily="34" charset="0"/>
              </a:rPr>
              <a:t>Faaliyet Raporu SÜRECİ</a:t>
            </a:r>
            <a:endParaRPr lang="tr-TR" b="1" dirty="0">
              <a:solidFill>
                <a:srgbClr val="FF0000"/>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394612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B448F0-DA06-4165-AB5F-4330A20E06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a:extLst>
              <a:ext uri="{FF2B5EF4-FFF2-40B4-BE49-F238E27FC236}">
                <a16:creationId xmlns:a16="http://schemas.microsoft.com/office/drawing/2014/main" id="{92D83638-A467-411A-9C31-FE9A111CD88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2" name="Group 11">
            <a:extLst>
              <a:ext uri="{FF2B5EF4-FFF2-40B4-BE49-F238E27FC236}">
                <a16:creationId xmlns:a16="http://schemas.microsoft.com/office/drawing/2014/main" id="{2576BCDF-119F-4EB5-83D7-ED823C93EB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solidFill>
            <a:schemeClr val="tx2">
              <a:alpha val="45000"/>
            </a:schemeClr>
          </a:solidFill>
        </p:grpSpPr>
        <p:sp>
          <p:nvSpPr>
            <p:cNvPr id="13" name="Rectangle 5">
              <a:extLst>
                <a:ext uri="{FF2B5EF4-FFF2-40B4-BE49-F238E27FC236}">
                  <a16:creationId xmlns:a16="http://schemas.microsoft.com/office/drawing/2014/main" id="{43D63E8F-FD8A-4CE3-B7C9-3E9E2B66B5F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tr-TR"/>
            </a:p>
          </p:txBody>
        </p:sp>
        <p:sp>
          <p:nvSpPr>
            <p:cNvPr id="14" name="Freeform 6">
              <a:extLst>
                <a:ext uri="{FF2B5EF4-FFF2-40B4-BE49-F238E27FC236}">
                  <a16:creationId xmlns:a16="http://schemas.microsoft.com/office/drawing/2014/main" id="{D107D890-1831-46D8-90FB-F2FC0B2884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15" name="Freeform 7">
              <a:extLst>
                <a:ext uri="{FF2B5EF4-FFF2-40B4-BE49-F238E27FC236}">
                  <a16:creationId xmlns:a16="http://schemas.microsoft.com/office/drawing/2014/main" id="{02440904-A4EC-4F72-8E22-AAF4D9DB5C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16" name="Freeform 8">
              <a:extLst>
                <a:ext uri="{FF2B5EF4-FFF2-40B4-BE49-F238E27FC236}">
                  <a16:creationId xmlns:a16="http://schemas.microsoft.com/office/drawing/2014/main" id="{625E9C1F-1569-416B-A85C-FA1434872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17" name="Freeform 9">
              <a:extLst>
                <a:ext uri="{FF2B5EF4-FFF2-40B4-BE49-F238E27FC236}">
                  <a16:creationId xmlns:a16="http://schemas.microsoft.com/office/drawing/2014/main" id="{3A186C77-43BF-4B1B-8170-48944F3057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18" name="Freeform 10">
              <a:extLst>
                <a:ext uri="{FF2B5EF4-FFF2-40B4-BE49-F238E27FC236}">
                  <a16:creationId xmlns:a16="http://schemas.microsoft.com/office/drawing/2014/main" id="{FA8D72C1-8526-44B4-9333-5E0057ECC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19" name="Freeform 11">
              <a:extLst>
                <a:ext uri="{FF2B5EF4-FFF2-40B4-BE49-F238E27FC236}">
                  <a16:creationId xmlns:a16="http://schemas.microsoft.com/office/drawing/2014/main" id="{790E4BA0-9C47-48B6-AA4A-8FC22DA954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0" name="Freeform 12">
              <a:extLst>
                <a:ext uri="{FF2B5EF4-FFF2-40B4-BE49-F238E27FC236}">
                  <a16:creationId xmlns:a16="http://schemas.microsoft.com/office/drawing/2014/main" id="{FD051475-431F-4B9D-94C6-7B49A69582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1" name="Freeform 13">
              <a:extLst>
                <a:ext uri="{FF2B5EF4-FFF2-40B4-BE49-F238E27FC236}">
                  <a16:creationId xmlns:a16="http://schemas.microsoft.com/office/drawing/2014/main" id="{82255D2F-85A1-4A19-8BC4-EB2715F36C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2" name="Freeform 14">
              <a:extLst>
                <a:ext uri="{FF2B5EF4-FFF2-40B4-BE49-F238E27FC236}">
                  <a16:creationId xmlns:a16="http://schemas.microsoft.com/office/drawing/2014/main" id="{EBC3A004-9794-4EFA-83F0-989248797C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3" name="Freeform 15">
              <a:extLst>
                <a:ext uri="{FF2B5EF4-FFF2-40B4-BE49-F238E27FC236}">
                  <a16:creationId xmlns:a16="http://schemas.microsoft.com/office/drawing/2014/main" id="{6EFD9FC3-E11A-44E3-BCAC-A07F3C601F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4" name="Line 16">
              <a:extLst>
                <a:ext uri="{FF2B5EF4-FFF2-40B4-BE49-F238E27FC236}">
                  <a16:creationId xmlns:a16="http://schemas.microsoft.com/office/drawing/2014/main" id="{AB6AB6F7-6592-4028-B349-1C0E53A29C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tr-TR"/>
            </a:p>
          </p:txBody>
        </p:sp>
        <p:sp>
          <p:nvSpPr>
            <p:cNvPr id="25" name="Freeform 17">
              <a:extLst>
                <a:ext uri="{FF2B5EF4-FFF2-40B4-BE49-F238E27FC236}">
                  <a16:creationId xmlns:a16="http://schemas.microsoft.com/office/drawing/2014/main" id="{6C2415E6-F914-4C11-B48B-4910AA6CA6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6" name="Freeform 18">
              <a:extLst>
                <a:ext uri="{FF2B5EF4-FFF2-40B4-BE49-F238E27FC236}">
                  <a16:creationId xmlns:a16="http://schemas.microsoft.com/office/drawing/2014/main" id="{2412013C-072A-489E-851A-CFEF91A9A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7" name="Freeform 19">
              <a:extLst>
                <a:ext uri="{FF2B5EF4-FFF2-40B4-BE49-F238E27FC236}">
                  <a16:creationId xmlns:a16="http://schemas.microsoft.com/office/drawing/2014/main" id="{DE93DF9F-296F-4DE4-8813-D8C04DE4C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8" name="Freeform 20">
              <a:extLst>
                <a:ext uri="{FF2B5EF4-FFF2-40B4-BE49-F238E27FC236}">
                  <a16:creationId xmlns:a16="http://schemas.microsoft.com/office/drawing/2014/main" id="{F440D966-5030-460C-9916-BF9B915421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29" name="Rectangle 21">
              <a:extLst>
                <a:ext uri="{FF2B5EF4-FFF2-40B4-BE49-F238E27FC236}">
                  <a16:creationId xmlns:a16="http://schemas.microsoft.com/office/drawing/2014/main" id="{1EFE245D-BA05-4F4D-A6E8-40739F48E76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tr-TR"/>
            </a:p>
          </p:txBody>
        </p:sp>
        <p:sp>
          <p:nvSpPr>
            <p:cNvPr id="30" name="Freeform 22">
              <a:extLst>
                <a:ext uri="{FF2B5EF4-FFF2-40B4-BE49-F238E27FC236}">
                  <a16:creationId xmlns:a16="http://schemas.microsoft.com/office/drawing/2014/main" id="{ED67811C-F735-441C-98A6-2517EC099A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1" name="Freeform 23">
              <a:extLst>
                <a:ext uri="{FF2B5EF4-FFF2-40B4-BE49-F238E27FC236}">
                  <a16:creationId xmlns:a16="http://schemas.microsoft.com/office/drawing/2014/main" id="{3070FC44-32F9-470F-A131-868F3F1DB7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2" name="Freeform 24">
              <a:extLst>
                <a:ext uri="{FF2B5EF4-FFF2-40B4-BE49-F238E27FC236}">
                  <a16:creationId xmlns:a16="http://schemas.microsoft.com/office/drawing/2014/main" id="{95FB52C7-C779-4E3F-978C-4595FEF86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3" name="Freeform 25">
              <a:extLst>
                <a:ext uri="{FF2B5EF4-FFF2-40B4-BE49-F238E27FC236}">
                  <a16:creationId xmlns:a16="http://schemas.microsoft.com/office/drawing/2014/main" id="{D4EB1759-62AC-4B24-9DC6-E4F8737E898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4" name="Freeform 26">
              <a:extLst>
                <a:ext uri="{FF2B5EF4-FFF2-40B4-BE49-F238E27FC236}">
                  <a16:creationId xmlns:a16="http://schemas.microsoft.com/office/drawing/2014/main" id="{7BF6FB39-864B-4F58-86E8-790E16FB3C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5" name="Freeform 27">
              <a:extLst>
                <a:ext uri="{FF2B5EF4-FFF2-40B4-BE49-F238E27FC236}">
                  <a16:creationId xmlns:a16="http://schemas.microsoft.com/office/drawing/2014/main" id="{5FE4FA46-B51C-43DA-87FC-2644ED117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6" name="Freeform 28">
              <a:extLst>
                <a:ext uri="{FF2B5EF4-FFF2-40B4-BE49-F238E27FC236}">
                  <a16:creationId xmlns:a16="http://schemas.microsoft.com/office/drawing/2014/main" id="{25DD1322-2D3A-4E7B-B23B-B4F96E02C29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7" name="Freeform 29">
              <a:extLst>
                <a:ext uri="{FF2B5EF4-FFF2-40B4-BE49-F238E27FC236}">
                  <a16:creationId xmlns:a16="http://schemas.microsoft.com/office/drawing/2014/main" id="{6E4FFBEB-52BB-494D-AD99-A0F072AB6F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8" name="Freeform 30">
              <a:extLst>
                <a:ext uri="{FF2B5EF4-FFF2-40B4-BE49-F238E27FC236}">
                  <a16:creationId xmlns:a16="http://schemas.microsoft.com/office/drawing/2014/main" id="{7DE92406-3F65-4333-BAAA-A9A7B5AEE9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39" name="Freeform 31">
              <a:extLst>
                <a:ext uri="{FF2B5EF4-FFF2-40B4-BE49-F238E27FC236}">
                  <a16:creationId xmlns:a16="http://schemas.microsoft.com/office/drawing/2014/main" id="{B8B0FFC4-D1BB-4BB9-A224-BB78BFD338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grpSp>
      <p:sp>
        <p:nvSpPr>
          <p:cNvPr id="2" name="Başlık 1">
            <a:extLst>
              <a:ext uri="{FF2B5EF4-FFF2-40B4-BE49-F238E27FC236}">
                <a16:creationId xmlns:a16="http://schemas.microsoft.com/office/drawing/2014/main" id="{A3EE1329-E797-4C61-8A09-A9B91B9800E8}"/>
              </a:ext>
            </a:extLst>
          </p:cNvPr>
          <p:cNvSpPr>
            <a:spLocks noGrp="1"/>
          </p:cNvSpPr>
          <p:nvPr>
            <p:ph type="title"/>
          </p:nvPr>
        </p:nvSpPr>
        <p:spPr>
          <a:xfrm>
            <a:off x="1157481" y="418204"/>
            <a:ext cx="10440000" cy="648000"/>
          </a:xfrm>
          <a:scene3d>
            <a:camera prst="orthographicFront"/>
            <a:lightRig rig="chilly" dir="t"/>
          </a:scene3d>
          <a:sp3d>
            <a:bevelT/>
          </a:sp3d>
        </p:spPr>
        <p:style>
          <a:lnRef idx="1">
            <a:schemeClr val="accent2"/>
          </a:lnRef>
          <a:fillRef idx="2">
            <a:schemeClr val="accent2"/>
          </a:fillRef>
          <a:effectRef idx="1">
            <a:schemeClr val="accent2"/>
          </a:effectRef>
          <a:fontRef idx="minor">
            <a:schemeClr val="dk1"/>
          </a:fontRef>
        </p:style>
        <p:txBody>
          <a:bodyPr>
            <a:noAutofit/>
            <a:sp3d extrusionH="57150">
              <a:bevelT w="38100" h="38100"/>
            </a:sp3d>
          </a:bodyPr>
          <a:lstStyle/>
          <a:p>
            <a:pPr algn="ctr"/>
            <a:r>
              <a:rPr lang="tr-TR" sz="1800" b="1" dirty="0">
                <a:solidFill>
                  <a:srgbClr val="FF0000"/>
                </a:solidFill>
                <a:latin typeface="Calibri" panose="020F0502020204030204" pitchFamily="34" charset="0"/>
                <a:cs typeface="Calibri" panose="020F0502020204030204" pitchFamily="34" charset="0"/>
              </a:rPr>
              <a:t>Faaliyet Raporlarının DÜZENLENMESİ, İLGİLİ İDARELERE VERİLMESİ VE BU İŞLEMLERE İLİŞKİN SÜRELER</a:t>
            </a:r>
            <a:endParaRPr lang="tr-TR" dirty="0">
              <a:solidFill>
                <a:schemeClr val="tx2"/>
              </a:solidFill>
              <a:effectLst>
                <a:innerShdw blurRad="63500" dist="50800" dir="13500000">
                  <a:prstClr val="black">
                    <a:alpha val="50000"/>
                  </a:prstClr>
                </a:innerShdw>
              </a:effectLst>
              <a:latin typeface="Calibri" panose="020F0502020204030204" pitchFamily="34" charset="0"/>
              <a:cs typeface="Calibri" panose="020F0502020204030204" pitchFamily="34" charset="0"/>
            </a:endParaRPr>
          </a:p>
        </p:txBody>
      </p:sp>
      <p:grpSp>
        <p:nvGrpSpPr>
          <p:cNvPr id="41" name="Group 40">
            <a:extLst>
              <a:ext uri="{FF2B5EF4-FFF2-40B4-BE49-F238E27FC236}">
                <a16:creationId xmlns:a16="http://schemas.microsoft.com/office/drawing/2014/main" id="{8DB4BB99-C854-45F9-BED1-63D15E3A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2">
              <a:alpha val="45000"/>
            </a:schemeClr>
          </a:solidFill>
        </p:grpSpPr>
        <p:sp>
          <p:nvSpPr>
            <p:cNvPr id="42" name="Freeform 32">
              <a:extLst>
                <a:ext uri="{FF2B5EF4-FFF2-40B4-BE49-F238E27FC236}">
                  <a16:creationId xmlns:a16="http://schemas.microsoft.com/office/drawing/2014/main" id="{5D1CCC4C-284C-4BF6-97D9-D97467463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3" name="Freeform 33">
              <a:extLst>
                <a:ext uri="{FF2B5EF4-FFF2-40B4-BE49-F238E27FC236}">
                  <a16:creationId xmlns:a16="http://schemas.microsoft.com/office/drawing/2014/main" id="{35D82D1B-EB09-4028-9107-D60B547C7B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4" name="Freeform 34">
              <a:extLst>
                <a:ext uri="{FF2B5EF4-FFF2-40B4-BE49-F238E27FC236}">
                  <a16:creationId xmlns:a16="http://schemas.microsoft.com/office/drawing/2014/main" id="{1389EE93-8059-437E-8507-7557AD68FB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5" name="Freeform 35">
              <a:extLst>
                <a:ext uri="{FF2B5EF4-FFF2-40B4-BE49-F238E27FC236}">
                  <a16:creationId xmlns:a16="http://schemas.microsoft.com/office/drawing/2014/main" id="{377C05DC-75FF-4426-A34F-DBF0C7E7BE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6" name="Freeform 36">
              <a:extLst>
                <a:ext uri="{FF2B5EF4-FFF2-40B4-BE49-F238E27FC236}">
                  <a16:creationId xmlns:a16="http://schemas.microsoft.com/office/drawing/2014/main" id="{03D385C8-866D-437D-91B1-2E3ECDD88E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7" name="Freeform 37">
              <a:extLst>
                <a:ext uri="{FF2B5EF4-FFF2-40B4-BE49-F238E27FC236}">
                  <a16:creationId xmlns:a16="http://schemas.microsoft.com/office/drawing/2014/main" id="{3F649CBB-748F-4C79-A14F-C531C40B08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8" name="Freeform 38">
              <a:extLst>
                <a:ext uri="{FF2B5EF4-FFF2-40B4-BE49-F238E27FC236}">
                  <a16:creationId xmlns:a16="http://schemas.microsoft.com/office/drawing/2014/main" id="{7F4622C0-84AF-41F1-9128-FE73CADD36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49" name="Freeform 39">
              <a:extLst>
                <a:ext uri="{FF2B5EF4-FFF2-40B4-BE49-F238E27FC236}">
                  <a16:creationId xmlns:a16="http://schemas.microsoft.com/office/drawing/2014/main" id="{CC6F29C1-A471-4CDE-8C21-E4B15C5EF4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50" name="Freeform 40">
              <a:extLst>
                <a:ext uri="{FF2B5EF4-FFF2-40B4-BE49-F238E27FC236}">
                  <a16:creationId xmlns:a16="http://schemas.microsoft.com/office/drawing/2014/main" id="{67F5B7DA-86C7-4AE0-96B6-D7F5AA51E2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txBody>
            <a:bodyPr/>
            <a:lstStyle/>
            <a:p>
              <a:endParaRPr lang="tr-TR"/>
            </a:p>
          </p:txBody>
        </p:sp>
        <p:sp>
          <p:nvSpPr>
            <p:cNvPr id="51" name="Rectangle 41">
              <a:extLst>
                <a:ext uri="{FF2B5EF4-FFF2-40B4-BE49-F238E27FC236}">
                  <a16:creationId xmlns:a16="http://schemas.microsoft.com/office/drawing/2014/main" id="{0FA481E3-0439-484A-AC9B-19D58B98E4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txBody>
            <a:bodyPr/>
            <a:lstStyle/>
            <a:p>
              <a:endParaRPr lang="tr-TR"/>
            </a:p>
          </p:txBody>
        </p:sp>
      </p:grpSp>
      <p:sp>
        <p:nvSpPr>
          <p:cNvPr id="11" name="Rectangle 16">
            <a:extLst>
              <a:ext uri="{FF2B5EF4-FFF2-40B4-BE49-F238E27FC236}">
                <a16:creationId xmlns:a16="http://schemas.microsoft.com/office/drawing/2014/main" id="{8D204142-117B-401D-BB53-875B64F97ACA}"/>
              </a:ext>
            </a:extLst>
          </p:cNvPr>
          <p:cNvSpPr>
            <a:spLocks noChangeArrowheads="1"/>
          </p:cNvSpPr>
          <p:nvPr/>
        </p:nvSpPr>
        <p:spPr bwMode="auto">
          <a:xfrm>
            <a:off x="0" y="46101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4" name="Diyagram 63">
            <a:extLst>
              <a:ext uri="{FF2B5EF4-FFF2-40B4-BE49-F238E27FC236}">
                <a16:creationId xmlns:a16="http://schemas.microsoft.com/office/drawing/2014/main" id="{BD1A5095-FE1C-4416-9678-63647990057A}"/>
              </a:ext>
            </a:extLst>
          </p:cNvPr>
          <p:cNvGraphicFramePr/>
          <p:nvPr>
            <p:extLst>
              <p:ext uri="{D42A27DB-BD31-4B8C-83A1-F6EECF244321}">
                <p14:modId xmlns:p14="http://schemas.microsoft.com/office/powerpoint/2010/main" val="4073879674"/>
              </p:ext>
            </p:extLst>
          </p:nvPr>
        </p:nvGraphicFramePr>
        <p:xfrm>
          <a:off x="1155886" y="1192771"/>
          <a:ext cx="7331856" cy="749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5" name="Diyagram 64">
            <a:extLst>
              <a:ext uri="{FF2B5EF4-FFF2-40B4-BE49-F238E27FC236}">
                <a16:creationId xmlns:a16="http://schemas.microsoft.com/office/drawing/2014/main" id="{78F796D2-430E-46D8-BCB7-C62BB714AC3E}"/>
              </a:ext>
            </a:extLst>
          </p:cNvPr>
          <p:cNvGraphicFramePr/>
          <p:nvPr>
            <p:extLst>
              <p:ext uri="{D42A27DB-BD31-4B8C-83A1-F6EECF244321}">
                <p14:modId xmlns:p14="http://schemas.microsoft.com/office/powerpoint/2010/main" val="821869814"/>
              </p:ext>
            </p:extLst>
          </p:nvPr>
        </p:nvGraphicFramePr>
        <p:xfrm>
          <a:off x="1187057" y="2096777"/>
          <a:ext cx="7288974" cy="749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6" name="Diyagram 65">
            <a:extLst>
              <a:ext uri="{FF2B5EF4-FFF2-40B4-BE49-F238E27FC236}">
                <a16:creationId xmlns:a16="http://schemas.microsoft.com/office/drawing/2014/main" id="{84781197-0A65-44D8-935C-986E5ADEB072}"/>
              </a:ext>
            </a:extLst>
          </p:cNvPr>
          <p:cNvGraphicFramePr/>
          <p:nvPr>
            <p:extLst>
              <p:ext uri="{D42A27DB-BD31-4B8C-83A1-F6EECF244321}">
                <p14:modId xmlns:p14="http://schemas.microsoft.com/office/powerpoint/2010/main" val="456249343"/>
              </p:ext>
            </p:extLst>
          </p:nvPr>
        </p:nvGraphicFramePr>
        <p:xfrm>
          <a:off x="1155394" y="3006025"/>
          <a:ext cx="7296940" cy="74996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67" name="Diyagram 66">
            <a:extLst>
              <a:ext uri="{FF2B5EF4-FFF2-40B4-BE49-F238E27FC236}">
                <a16:creationId xmlns:a16="http://schemas.microsoft.com/office/drawing/2014/main" id="{F065D47F-EDBD-42E0-86F6-0047C971AE62}"/>
              </a:ext>
            </a:extLst>
          </p:cNvPr>
          <p:cNvGraphicFramePr/>
          <p:nvPr>
            <p:extLst>
              <p:ext uri="{D42A27DB-BD31-4B8C-83A1-F6EECF244321}">
                <p14:modId xmlns:p14="http://schemas.microsoft.com/office/powerpoint/2010/main" val="2623665498"/>
              </p:ext>
            </p:extLst>
          </p:nvPr>
        </p:nvGraphicFramePr>
        <p:xfrm>
          <a:off x="1142206" y="3931783"/>
          <a:ext cx="7297422" cy="782999"/>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68" name="Diyagram 67">
            <a:extLst>
              <a:ext uri="{FF2B5EF4-FFF2-40B4-BE49-F238E27FC236}">
                <a16:creationId xmlns:a16="http://schemas.microsoft.com/office/drawing/2014/main" id="{2DC97396-B9E8-40A5-945F-3C346F7CBAE3}"/>
              </a:ext>
            </a:extLst>
          </p:cNvPr>
          <p:cNvGraphicFramePr>
            <a:graphicFrameLocks noChangeAspect="1"/>
          </p:cNvGraphicFramePr>
          <p:nvPr>
            <p:extLst>
              <p:ext uri="{D42A27DB-BD31-4B8C-83A1-F6EECF244321}">
                <p14:modId xmlns:p14="http://schemas.microsoft.com/office/powerpoint/2010/main" val="2274990886"/>
              </p:ext>
            </p:extLst>
          </p:nvPr>
        </p:nvGraphicFramePr>
        <p:xfrm>
          <a:off x="1111249" y="4895399"/>
          <a:ext cx="10709276" cy="1869787"/>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9" name="Rectangle 23">
            <a:extLst>
              <a:ext uri="{FF2B5EF4-FFF2-40B4-BE49-F238E27FC236}">
                <a16:creationId xmlns:a16="http://schemas.microsoft.com/office/drawing/2014/main" id="{D66CB89B-CFAA-4762-B725-AE4F77B6BC4E}"/>
              </a:ext>
            </a:extLst>
          </p:cNvPr>
          <p:cNvSpPr>
            <a:spLocks noChangeArrowheads="1"/>
          </p:cNvSpPr>
          <p:nvPr/>
        </p:nvSpPr>
        <p:spPr bwMode="auto">
          <a:xfrm>
            <a:off x="3727456" y="81295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0" name="Rectangle 24">
            <a:extLst>
              <a:ext uri="{FF2B5EF4-FFF2-40B4-BE49-F238E27FC236}">
                <a16:creationId xmlns:a16="http://schemas.microsoft.com/office/drawing/2014/main" id="{B66E8515-B554-42B4-8DF0-61E91EFC225F}"/>
              </a:ext>
            </a:extLst>
          </p:cNvPr>
          <p:cNvSpPr>
            <a:spLocks noChangeArrowheads="1"/>
          </p:cNvSpPr>
          <p:nvPr/>
        </p:nvSpPr>
        <p:spPr bwMode="auto">
          <a:xfrm>
            <a:off x="3727456" y="113299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1" name="Rectangle 25">
            <a:extLst>
              <a:ext uri="{FF2B5EF4-FFF2-40B4-BE49-F238E27FC236}">
                <a16:creationId xmlns:a16="http://schemas.microsoft.com/office/drawing/2014/main" id="{B8642502-DFCA-45EB-B9B2-151E131497C9}"/>
              </a:ext>
            </a:extLst>
          </p:cNvPr>
          <p:cNvSpPr>
            <a:spLocks noChangeArrowheads="1"/>
          </p:cNvSpPr>
          <p:nvPr/>
        </p:nvSpPr>
        <p:spPr bwMode="auto">
          <a:xfrm>
            <a:off x="3727456" y="127396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2" name="Rectangle 26">
            <a:extLst>
              <a:ext uri="{FF2B5EF4-FFF2-40B4-BE49-F238E27FC236}">
                <a16:creationId xmlns:a16="http://schemas.microsoft.com/office/drawing/2014/main" id="{7B19815C-6F57-4CFB-A4D8-CAE6C23B6099}"/>
              </a:ext>
            </a:extLst>
          </p:cNvPr>
          <p:cNvSpPr>
            <a:spLocks noChangeArrowheads="1"/>
          </p:cNvSpPr>
          <p:nvPr/>
        </p:nvSpPr>
        <p:spPr bwMode="auto">
          <a:xfrm>
            <a:off x="3727456" y="1420971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6" name="Metin kutusu 55">
            <a:extLst>
              <a:ext uri="{FF2B5EF4-FFF2-40B4-BE49-F238E27FC236}">
                <a16:creationId xmlns:a16="http://schemas.microsoft.com/office/drawing/2014/main" id="{D4E7E8E9-7884-4DA6-BD5A-64FBFE1B6EC5}"/>
              </a:ext>
            </a:extLst>
          </p:cNvPr>
          <p:cNvSpPr txBox="1"/>
          <p:nvPr/>
        </p:nvSpPr>
        <p:spPr>
          <a:xfrm>
            <a:off x="8686799" y="1971896"/>
            <a:ext cx="2678109" cy="636587"/>
          </a:xfrm>
          <a:prstGeom prst="rect">
            <a:avLst/>
          </a:prstGeom>
          <a:noFill/>
        </p:spPr>
        <p:txBody>
          <a:bodyPr wrap="square" rtlCol="0">
            <a:spAutoFit/>
          </a:bodyPr>
          <a:lstStyle/>
          <a:p>
            <a:endParaRPr lang="tr-TR" dirty="0"/>
          </a:p>
        </p:txBody>
      </p:sp>
      <p:sp>
        <p:nvSpPr>
          <p:cNvPr id="58" name="Metin kutusu 57">
            <a:extLst>
              <a:ext uri="{FF2B5EF4-FFF2-40B4-BE49-F238E27FC236}">
                <a16:creationId xmlns:a16="http://schemas.microsoft.com/office/drawing/2014/main" id="{33707E99-261B-4780-9C87-563A1C0B63AC}"/>
              </a:ext>
            </a:extLst>
          </p:cNvPr>
          <p:cNvSpPr txBox="1"/>
          <p:nvPr/>
        </p:nvSpPr>
        <p:spPr>
          <a:xfrm>
            <a:off x="8706326" y="1991203"/>
            <a:ext cx="2678109" cy="636587"/>
          </a:xfrm>
          <a:prstGeom prst="rect">
            <a:avLst/>
          </a:prstGeom>
          <a:noFill/>
        </p:spPr>
        <p:txBody>
          <a:bodyPr wrap="square" rtlCol="0">
            <a:spAutoFit/>
          </a:bodyPr>
          <a:lstStyle/>
          <a:p>
            <a:endParaRPr lang="tr-TR" dirty="0"/>
          </a:p>
        </p:txBody>
      </p:sp>
      <p:sp>
        <p:nvSpPr>
          <p:cNvPr id="59" name="Metin kutusu 58">
            <a:extLst>
              <a:ext uri="{FF2B5EF4-FFF2-40B4-BE49-F238E27FC236}">
                <a16:creationId xmlns:a16="http://schemas.microsoft.com/office/drawing/2014/main" id="{256F0A95-A960-442B-977E-B4897F6F77A5}"/>
              </a:ext>
            </a:extLst>
          </p:cNvPr>
          <p:cNvSpPr txBox="1"/>
          <p:nvPr/>
        </p:nvSpPr>
        <p:spPr>
          <a:xfrm>
            <a:off x="8858726" y="2143603"/>
            <a:ext cx="2678109" cy="636587"/>
          </a:xfrm>
          <a:prstGeom prst="rect">
            <a:avLst/>
          </a:prstGeom>
          <a:noFill/>
        </p:spPr>
        <p:txBody>
          <a:bodyPr wrap="square" rtlCol="0">
            <a:spAutoFit/>
          </a:bodyPr>
          <a:lstStyle/>
          <a:p>
            <a:endParaRPr lang="tr-TR" dirty="0"/>
          </a:p>
        </p:txBody>
      </p:sp>
      <p:sp>
        <p:nvSpPr>
          <p:cNvPr id="60" name="Metin kutusu 59">
            <a:extLst>
              <a:ext uri="{FF2B5EF4-FFF2-40B4-BE49-F238E27FC236}">
                <a16:creationId xmlns:a16="http://schemas.microsoft.com/office/drawing/2014/main" id="{F9BB08B6-D954-4ECA-A0D3-7CD8D50E0B4F}"/>
              </a:ext>
            </a:extLst>
          </p:cNvPr>
          <p:cNvSpPr txBox="1"/>
          <p:nvPr/>
        </p:nvSpPr>
        <p:spPr>
          <a:xfrm>
            <a:off x="8588384" y="1986757"/>
            <a:ext cx="2678109" cy="636587"/>
          </a:xfrm>
          <a:prstGeom prst="rect">
            <a:avLst/>
          </a:prstGeom>
          <a:noFill/>
        </p:spPr>
        <p:txBody>
          <a:bodyPr wrap="square" rtlCol="0">
            <a:spAutoFit/>
          </a:bodyPr>
          <a:lstStyle/>
          <a:p>
            <a:endParaRPr lang="tr-TR" dirty="0"/>
          </a:p>
        </p:txBody>
      </p:sp>
      <p:sp>
        <p:nvSpPr>
          <p:cNvPr id="61" name="Metin kutusu 60">
            <a:extLst>
              <a:ext uri="{FF2B5EF4-FFF2-40B4-BE49-F238E27FC236}">
                <a16:creationId xmlns:a16="http://schemas.microsoft.com/office/drawing/2014/main" id="{5BED4CD2-8D04-4142-802B-2CB9DD65D24F}"/>
              </a:ext>
            </a:extLst>
          </p:cNvPr>
          <p:cNvSpPr txBox="1"/>
          <p:nvPr/>
        </p:nvSpPr>
        <p:spPr>
          <a:xfrm>
            <a:off x="8896750" y="1210754"/>
            <a:ext cx="2678109" cy="646331"/>
          </a:xfrm>
          <a:prstGeom prst="rect">
            <a:avLst/>
          </a:prstGeom>
          <a:noFill/>
        </p:spPr>
        <p:txBody>
          <a:bodyPr wrap="square" rtlCol="0">
            <a:spAutoFit/>
          </a:bodyPr>
          <a:lstStyle/>
          <a:p>
            <a:r>
              <a:rPr lang="tr-TR" dirty="0">
                <a:latin typeface="Calibri" panose="020F0502020204030204" pitchFamily="34" charset="0"/>
                <a:cs typeface="Calibri" panose="020F0502020204030204" pitchFamily="34" charset="0"/>
              </a:rPr>
              <a:t>İzleyen mali yılın en geç </a:t>
            </a:r>
            <a:r>
              <a:rPr lang="tr-TR" b="1" dirty="0">
                <a:solidFill>
                  <a:srgbClr val="FF0000"/>
                </a:solidFill>
                <a:latin typeface="Calibri" panose="020F0502020204030204" pitchFamily="34" charset="0"/>
                <a:cs typeface="Calibri" panose="020F0502020204030204" pitchFamily="34" charset="0"/>
              </a:rPr>
              <a:t>Ocak</a:t>
            </a:r>
            <a:r>
              <a:rPr lang="tr-TR" dirty="0">
                <a:latin typeface="Calibri" panose="020F0502020204030204" pitchFamily="34" charset="0"/>
                <a:cs typeface="Calibri" panose="020F0502020204030204" pitchFamily="34" charset="0"/>
              </a:rPr>
              <a:t> ayı sonuna kadar</a:t>
            </a:r>
          </a:p>
        </p:txBody>
      </p:sp>
      <p:sp>
        <p:nvSpPr>
          <p:cNvPr id="62" name="Metin kutusu 61">
            <a:extLst>
              <a:ext uri="{FF2B5EF4-FFF2-40B4-BE49-F238E27FC236}">
                <a16:creationId xmlns:a16="http://schemas.microsoft.com/office/drawing/2014/main" id="{4579BB4B-0F47-4A1F-90E5-86E089F4A286}"/>
              </a:ext>
            </a:extLst>
          </p:cNvPr>
          <p:cNvSpPr txBox="1"/>
          <p:nvPr/>
        </p:nvSpPr>
        <p:spPr>
          <a:xfrm>
            <a:off x="8578621" y="1979326"/>
            <a:ext cx="2678109" cy="636587"/>
          </a:xfrm>
          <a:prstGeom prst="rect">
            <a:avLst/>
          </a:prstGeom>
          <a:noFill/>
        </p:spPr>
        <p:txBody>
          <a:bodyPr wrap="square" rtlCol="0">
            <a:spAutoFit/>
          </a:bodyPr>
          <a:lstStyle/>
          <a:p>
            <a:endParaRPr lang="tr-TR" dirty="0"/>
          </a:p>
        </p:txBody>
      </p:sp>
      <p:sp>
        <p:nvSpPr>
          <p:cNvPr id="63" name="Metin kutusu 62">
            <a:extLst>
              <a:ext uri="{FF2B5EF4-FFF2-40B4-BE49-F238E27FC236}">
                <a16:creationId xmlns:a16="http://schemas.microsoft.com/office/drawing/2014/main" id="{8E83E149-291C-4E0C-AE93-BDF0748ED24C}"/>
              </a:ext>
            </a:extLst>
          </p:cNvPr>
          <p:cNvSpPr txBox="1"/>
          <p:nvPr/>
        </p:nvSpPr>
        <p:spPr>
          <a:xfrm>
            <a:off x="8858726" y="2098960"/>
            <a:ext cx="2678109" cy="646331"/>
          </a:xfrm>
          <a:prstGeom prst="rect">
            <a:avLst/>
          </a:prstGeom>
          <a:noFill/>
        </p:spPr>
        <p:txBody>
          <a:bodyPr wrap="square" rtlCol="0">
            <a:spAutoFit/>
          </a:bodyPr>
          <a:lstStyle/>
          <a:p>
            <a:r>
              <a:rPr lang="tr-TR" dirty="0">
                <a:latin typeface="Calibri" panose="020F0502020204030204" pitchFamily="34" charset="0"/>
                <a:cs typeface="Calibri" panose="020F0502020204030204" pitchFamily="34" charset="0"/>
              </a:rPr>
              <a:t>İzleyen mali yılın en geç </a:t>
            </a:r>
            <a:r>
              <a:rPr lang="tr-TR" b="1" dirty="0">
                <a:solidFill>
                  <a:srgbClr val="FF0000"/>
                </a:solidFill>
                <a:latin typeface="Calibri" panose="020F0502020204030204" pitchFamily="34" charset="0"/>
                <a:cs typeface="Calibri" panose="020F0502020204030204" pitchFamily="34" charset="0"/>
              </a:rPr>
              <a:t>Şubat</a:t>
            </a:r>
            <a:r>
              <a:rPr lang="tr-TR" dirty="0">
                <a:latin typeface="Calibri" panose="020F0502020204030204" pitchFamily="34" charset="0"/>
                <a:cs typeface="Calibri" panose="020F0502020204030204" pitchFamily="34" charset="0"/>
              </a:rPr>
              <a:t> ayı sonuna kadar</a:t>
            </a:r>
          </a:p>
        </p:txBody>
      </p:sp>
      <p:sp>
        <p:nvSpPr>
          <p:cNvPr id="74" name="Metin kutusu 73">
            <a:extLst>
              <a:ext uri="{FF2B5EF4-FFF2-40B4-BE49-F238E27FC236}">
                <a16:creationId xmlns:a16="http://schemas.microsoft.com/office/drawing/2014/main" id="{EB57F13A-2586-42E1-93CC-4981E7E243B9}"/>
              </a:ext>
            </a:extLst>
          </p:cNvPr>
          <p:cNvSpPr txBox="1"/>
          <p:nvPr/>
        </p:nvSpPr>
        <p:spPr>
          <a:xfrm>
            <a:off x="8858726" y="2943156"/>
            <a:ext cx="2678109" cy="646331"/>
          </a:xfrm>
          <a:prstGeom prst="rect">
            <a:avLst/>
          </a:prstGeom>
          <a:noFill/>
        </p:spPr>
        <p:txBody>
          <a:bodyPr wrap="square" rtlCol="0">
            <a:spAutoFit/>
          </a:bodyPr>
          <a:lstStyle/>
          <a:p>
            <a:r>
              <a:rPr lang="tr-TR" dirty="0">
                <a:latin typeface="Calibri" panose="020F0502020204030204" pitchFamily="34" charset="0"/>
                <a:cs typeface="Calibri" panose="020F0502020204030204" pitchFamily="34" charset="0"/>
              </a:rPr>
              <a:t>İzleyen mali yılın </a:t>
            </a:r>
            <a:r>
              <a:rPr lang="tr-TR" b="1" dirty="0">
                <a:solidFill>
                  <a:srgbClr val="FF0000"/>
                </a:solidFill>
                <a:latin typeface="Calibri" panose="020F0502020204030204" pitchFamily="34" charset="0"/>
                <a:cs typeface="Calibri" panose="020F0502020204030204" pitchFamily="34" charset="0"/>
              </a:rPr>
              <a:t>Haziran</a:t>
            </a:r>
            <a:r>
              <a:rPr lang="tr-TR" dirty="0">
                <a:latin typeface="Calibri" panose="020F0502020204030204" pitchFamily="34" charset="0"/>
                <a:cs typeface="Calibri" panose="020F0502020204030204" pitchFamily="34" charset="0"/>
              </a:rPr>
              <a:t> ayı sonuna kadar</a:t>
            </a:r>
          </a:p>
        </p:txBody>
      </p:sp>
    </p:spTree>
    <p:extLst>
      <p:ext uri="{BB962C8B-B14F-4D97-AF65-F5344CB8AC3E}">
        <p14:creationId xmlns:p14="http://schemas.microsoft.com/office/powerpoint/2010/main" val="163831140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Wisp</Template>
  <TotalTime>2736</TotalTime>
  <Words>3922</Words>
  <Application>Microsoft Office PowerPoint</Application>
  <PresentationFormat>Geniş ekran</PresentationFormat>
  <Paragraphs>804</Paragraphs>
  <Slides>33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33</vt:i4>
      </vt:variant>
    </vt:vector>
  </HeadingPairs>
  <TitlesOfParts>
    <vt:vector size="40" baseType="lpstr">
      <vt:lpstr>Arial</vt:lpstr>
      <vt:lpstr>Calibri</vt:lpstr>
      <vt:lpstr>inherit</vt:lpstr>
      <vt:lpstr>Times New Roman</vt:lpstr>
      <vt:lpstr>Tw Cen MT</vt:lpstr>
      <vt:lpstr>Wingdings</vt:lpstr>
      <vt:lpstr>Devre</vt:lpstr>
      <vt:lpstr> BİRİM VE İDARE FAALİYET RAPORLARI</vt:lpstr>
      <vt:lpstr>PowerPoint Sunusu</vt:lpstr>
      <vt:lpstr>PowerPoint Sunusu</vt:lpstr>
      <vt:lpstr>PowerPoint Sunusu</vt:lpstr>
      <vt:lpstr>PowerPoint Sunusu</vt:lpstr>
      <vt:lpstr>PowerPoint Sunusu</vt:lpstr>
      <vt:lpstr>PowerPoint Sunusu</vt:lpstr>
      <vt:lpstr>PowerPoint Sunusu</vt:lpstr>
      <vt:lpstr>Faaliyet Raporlarının DÜZENLENMESİ, İLGİLİ İDARELERE VERİLMESİ VE BU İŞLEMLERE İLİŞKİN SÜRELER</vt:lpstr>
      <vt:lpstr>PowerPoint Sunusu</vt:lpstr>
      <vt:lpstr>PowerPoint Sunusu</vt:lpstr>
      <vt:lpstr>PowerPoint Sunusu</vt:lpstr>
      <vt:lpstr>PowerPoint Sunusu</vt:lpstr>
      <vt:lpstr>PowerPoint Sunusu</vt:lpstr>
      <vt:lpstr>PowerPoint Sunusu</vt:lpstr>
      <vt:lpstr>PowerPoint Sunusu</vt:lpstr>
      <vt:lpstr>Ek-1: Birim ve İdare Faaliyet Raporlarının Şekli</vt:lpstr>
      <vt:lpstr>Usul ve esaslarda Birim ve İdare Faaliyet Raporlarının Şekline dair bazı açıklamalar</vt:lpstr>
      <vt:lpstr>Usul ve esaslarda Birim ve İdare Faaliyet Raporlarının Şekline dair bazı açıklamalar</vt:lpstr>
      <vt:lpstr>Usul ve esaslarda Birim ve İdare Faaliyet Raporlarının Şekline dair bazı açıklamalar</vt:lpstr>
      <vt:lpstr>Usul ve esaslarda Birim ve İdare Faaliyet Raporlarının Şekline dair bazı açıklamalar</vt:lpstr>
      <vt:lpstr>Ek-2: üst yöneticinin iç kontrol güvence beyanı</vt:lpstr>
      <vt:lpstr>Ek-3: harcama yetkilisinin iç kontrol güvence beyanı</vt:lpstr>
      <vt:lpstr>Ek-4: mali hizmetler birim yöneticisinin beyanı</vt:lpstr>
      <vt:lpstr>Faaliyet Raporu örneği</vt:lpstr>
      <vt:lpstr>İdare faaliyet raporunun konsolide çalışmasında karşılaşılan sorunlar</vt:lpstr>
      <vt:lpstr>Bolu Abant İzzet Baysal Üniversitesi 2019 Yılı İdare Faaliyet Raporu</vt:lpstr>
      <vt:lpstr>Bolu Abant İzzet Baysal Üniversitesi 2019 Yılı İdare Faaliyet Raporu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FAALİYET RAPORLARI</dc:title>
  <dc:creator>Şükriye Aslan</dc:creator>
  <cp:lastModifiedBy>Şükriye Aslan</cp:lastModifiedBy>
  <cp:revision>167</cp:revision>
  <dcterms:created xsi:type="dcterms:W3CDTF">2020-11-30T20:57:09Z</dcterms:created>
  <dcterms:modified xsi:type="dcterms:W3CDTF">2023-11-02T11:06:22Z</dcterms:modified>
</cp:coreProperties>
</file>